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3" r:id="rId1"/>
    <p:sldMasterId id="2147483717" r:id="rId2"/>
    <p:sldMasterId id="2147483721" r:id="rId3"/>
    <p:sldMasterId id="2147483695" r:id="rId4"/>
    <p:sldMasterId id="2147483671" r:id="rId5"/>
  </p:sldMasterIdLst>
  <p:notesMasterIdLst>
    <p:notesMasterId r:id="rId18"/>
  </p:notesMasterIdLst>
  <p:sldIdLst>
    <p:sldId id="440" r:id="rId6"/>
    <p:sldId id="515" r:id="rId7"/>
    <p:sldId id="533" r:id="rId8"/>
    <p:sldId id="510" r:id="rId9"/>
    <p:sldId id="519" r:id="rId10"/>
    <p:sldId id="537" r:id="rId11"/>
    <p:sldId id="534" r:id="rId12"/>
    <p:sldId id="370" r:id="rId13"/>
    <p:sldId id="528" r:id="rId14"/>
    <p:sldId id="508" r:id="rId15"/>
    <p:sldId id="535" r:id="rId16"/>
    <p:sldId id="538" r:id="rId17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7154A30A-E31D-4106-82FF-67A24E819ED3}">
          <p14:sldIdLst>
            <p14:sldId id="440"/>
            <p14:sldId id="515"/>
            <p14:sldId id="533"/>
            <p14:sldId id="510"/>
            <p14:sldId id="519"/>
            <p14:sldId id="537"/>
            <p14:sldId id="534"/>
            <p14:sldId id="370"/>
            <p14:sldId id="528"/>
            <p14:sldId id="508"/>
            <p14:sldId id="535"/>
            <p14:sldId id="538"/>
          </p14:sldIdLst>
        </p14:section>
      </p14:sectionLst>
    </p:ext>
    <p:ext uri="{EFAFB233-063F-42B5-8137-9DF3F51BA10A}">
      <p15:sldGuideLst xmlns:p15="http://schemas.microsoft.com/office/powerpoint/2012/main" xmlns="">
        <p15:guide id="2" pos="211" userDrawn="1">
          <p15:clr>
            <a:srgbClr val="A4A3A4"/>
          </p15:clr>
        </p15:guide>
        <p15:guide id="3" orient="horz" pos="225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Владислав Меркулов" initials="" lastIdx="2" clrIdx="0"/>
  <p:cmAuthor id="2" name="Арбузова Ирина Валерьевна" initials="АИВ" lastIdx="4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1C8944"/>
    <a:srgbClr val="707FB0"/>
    <a:srgbClr val="080808"/>
    <a:srgbClr val="DFE2ED"/>
    <a:srgbClr val="A9B2CF"/>
    <a:srgbClr val="3E7DDA"/>
    <a:srgbClr val="0F7535"/>
    <a:srgbClr val="9DD69A"/>
    <a:srgbClr val="D69E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Средний стиль 3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12C8C85-51F0-491E-9774-3900AFEF0FD7}" styleName="Светлый стиль 2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532" autoAdjust="0"/>
    <p:restoredTop sz="96374" autoAdjust="0"/>
  </p:normalViewPr>
  <p:slideViewPr>
    <p:cSldViewPr snapToGrid="0">
      <p:cViewPr>
        <p:scale>
          <a:sx n="84" d="100"/>
          <a:sy n="84" d="100"/>
        </p:scale>
        <p:origin x="-1686" y="-840"/>
      </p:cViewPr>
      <p:guideLst>
        <p:guide orient="horz" pos="2251"/>
        <p:guide pos="21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CA2E428-6214-4388-ABD8-A084371074B5}" type="doc">
      <dgm:prSet loTypeId="urn:microsoft.com/office/officeart/2008/layout/VerticalCurvedList" loCatId="list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ru-RU"/>
        </a:p>
      </dgm:t>
    </dgm:pt>
    <dgm:pt modelId="{F41C72AF-78F6-48D8-9AB0-91CDE1D6F040}">
      <dgm:prSet phldrT="[Текст]" custT="1"/>
      <dgm:spPr>
        <a:solidFill>
          <a:srgbClr val="9DD69A"/>
        </a:solidFill>
      </dgm:spPr>
      <dgm:t>
        <a:bodyPr/>
        <a:lstStyle/>
        <a:p>
          <a:r>
            <a:rPr lang="ru-RU" sz="2000" kern="1200" spc="300" dirty="0" smtClean="0">
              <a:solidFill>
                <a:schemeClr val="tx1"/>
              </a:solidFill>
              <a:latin typeface="Arial Nova Light" panose="020B0304020202020204" pitchFamily="34" charset="0"/>
              <a:ea typeface="PT Sans" panose="020B0503020203020204" pitchFamily="34" charset="-52"/>
              <a:cs typeface="+mj-cs"/>
            </a:rPr>
            <a:t>Перечень образовательных организаций</a:t>
          </a:r>
          <a:endParaRPr lang="ru-RU" sz="2000" kern="1200" spc="300" dirty="0">
            <a:solidFill>
              <a:schemeClr val="tx1"/>
            </a:solidFill>
            <a:latin typeface="Arial Nova Light" panose="020B0304020202020204" pitchFamily="34" charset="0"/>
            <a:ea typeface="PT Sans" panose="020B0503020203020204" pitchFamily="34" charset="-52"/>
            <a:cs typeface="+mj-cs"/>
          </a:endParaRPr>
        </a:p>
      </dgm:t>
    </dgm:pt>
    <dgm:pt modelId="{40E96024-05DE-4A7B-945F-1503223C0DBE}" type="parTrans" cxnId="{70A63041-288C-4973-9EBF-153E88BBD0B4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E9221E53-3AC3-402F-8824-43AE5FDCB0C7}" type="sibTrans" cxnId="{70A63041-288C-4973-9EBF-153E88BBD0B4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17060769-EAFF-4F40-B04D-ED15D485B62A}">
      <dgm:prSet phldrT="[Текст]" custT="1"/>
      <dgm:spPr>
        <a:solidFill>
          <a:srgbClr val="9DD69A"/>
        </a:solidFill>
      </dgm:spPr>
      <dgm:t>
        <a:bodyPr/>
        <a:lstStyle/>
        <a:p>
          <a:r>
            <a:rPr lang="ru-RU" sz="2000" kern="1200" spc="300" dirty="0" smtClean="0">
              <a:solidFill>
                <a:schemeClr val="tx1"/>
              </a:solidFill>
              <a:latin typeface="Arial Nova Light" panose="020B0304020202020204" pitchFamily="34" charset="0"/>
              <a:ea typeface="PT Sans" panose="020B0503020203020204" pitchFamily="34" charset="-52"/>
              <a:cs typeface="+mj-cs"/>
            </a:rPr>
            <a:t>Перечень документов для получения субсидии</a:t>
          </a:r>
          <a:endParaRPr lang="ru-RU" sz="2000" kern="1200" spc="300" dirty="0">
            <a:solidFill>
              <a:schemeClr val="tx1"/>
            </a:solidFill>
            <a:latin typeface="Arial Nova Light" panose="020B0304020202020204" pitchFamily="34" charset="0"/>
            <a:ea typeface="PT Sans" panose="020B0503020203020204" pitchFamily="34" charset="-52"/>
            <a:cs typeface="+mj-cs"/>
          </a:endParaRPr>
        </a:p>
      </dgm:t>
    </dgm:pt>
    <dgm:pt modelId="{554691DE-65F4-45E5-861B-649BF2BF781E}" type="parTrans" cxnId="{1AB7A886-C1D4-4F7B-B11C-A3D81B57FCC2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3F305789-372A-4992-8A32-C720152D5AF5}" type="sibTrans" cxnId="{1AB7A886-C1D4-4F7B-B11C-A3D81B57FCC2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7CF9B089-AA04-41FD-AFB5-743E2A329EA8}">
      <dgm:prSet phldrT="[Текст]" custT="1"/>
      <dgm:spPr>
        <a:solidFill>
          <a:srgbClr val="9DD69A"/>
        </a:solidFill>
      </dgm:spPr>
      <dgm:t>
        <a:bodyPr/>
        <a:lstStyle/>
        <a:p>
          <a:r>
            <a:rPr lang="ru-RU" sz="2000" kern="1200" spc="300" dirty="0" smtClean="0">
              <a:solidFill>
                <a:schemeClr val="tx1"/>
              </a:solidFill>
              <a:latin typeface="Arial Nova Light" panose="020B0304020202020204" pitchFamily="34" charset="0"/>
              <a:ea typeface="PT Sans" panose="020B0503020203020204" pitchFamily="34" charset="-52"/>
              <a:cs typeface="+mj-cs"/>
            </a:rPr>
            <a:t>Обратиться за консультацией</a:t>
          </a:r>
          <a:endParaRPr lang="ru-RU" sz="2000" kern="1200" spc="300" dirty="0">
            <a:solidFill>
              <a:schemeClr val="tx1"/>
            </a:solidFill>
            <a:latin typeface="Arial Nova Light" panose="020B0304020202020204" pitchFamily="34" charset="0"/>
            <a:ea typeface="PT Sans" panose="020B0503020203020204" pitchFamily="34" charset="-52"/>
            <a:cs typeface="+mj-cs"/>
          </a:endParaRPr>
        </a:p>
      </dgm:t>
    </dgm:pt>
    <dgm:pt modelId="{FA1C128D-7FB6-44B7-9E9C-01A2E6BB2548}" type="parTrans" cxnId="{A6282A4D-83AD-43F8-8F63-D18630A10A11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458670E6-A4FE-4767-AED8-F8BA075A4D4D}" type="sibTrans" cxnId="{A6282A4D-83AD-43F8-8F63-D18630A10A11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77447C61-1DD2-4F50-AF9E-1BB497A02253}">
      <dgm:prSet custT="1"/>
      <dgm:spPr>
        <a:solidFill>
          <a:srgbClr val="9DD69A"/>
        </a:solidFill>
      </dgm:spPr>
      <dgm:t>
        <a:bodyPr/>
        <a:lstStyle/>
        <a:p>
          <a:r>
            <a:rPr lang="ru-RU" sz="2000" kern="1200" spc="300" dirty="0" smtClean="0">
              <a:solidFill>
                <a:schemeClr val="tx1"/>
              </a:solidFill>
              <a:latin typeface="Arial Nova Light" panose="020B0304020202020204" pitchFamily="34" charset="0"/>
              <a:ea typeface="PT Sans" panose="020B0503020203020204" pitchFamily="34" charset="-52"/>
              <a:cs typeface="+mj-cs"/>
            </a:rPr>
            <a:t>Узнать, как подать заявку на получение субсидии. Подать заявку на следующий год</a:t>
          </a:r>
          <a:endParaRPr lang="ru-RU" sz="2000" kern="1200" spc="300" dirty="0">
            <a:solidFill>
              <a:schemeClr val="tx1"/>
            </a:solidFill>
            <a:latin typeface="Arial Nova Light" panose="020B0304020202020204" pitchFamily="34" charset="0"/>
            <a:ea typeface="PT Sans" panose="020B0503020203020204" pitchFamily="34" charset="-52"/>
            <a:cs typeface="+mj-cs"/>
          </a:endParaRPr>
        </a:p>
      </dgm:t>
    </dgm:pt>
    <dgm:pt modelId="{F1CDEFFF-063A-443A-8135-3A0966C11B51}" type="parTrans" cxnId="{927B8ADD-E106-408E-9670-A16D068E1038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9C30F066-8975-4D73-8DFD-0F4E4FBDE66F}" type="sibTrans" cxnId="{927B8ADD-E106-408E-9670-A16D068E1038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CF35170C-FB4F-495C-83A1-29DE9D95415F}" type="pres">
      <dgm:prSet presAssocID="{7CA2E428-6214-4388-ABD8-A084371074B5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3DE98A79-7FB0-4B79-9346-4B4D6B5B2CA0}" type="pres">
      <dgm:prSet presAssocID="{7CA2E428-6214-4388-ABD8-A084371074B5}" presName="Name1" presStyleCnt="0"/>
      <dgm:spPr/>
      <dgm:t>
        <a:bodyPr/>
        <a:lstStyle/>
        <a:p>
          <a:endParaRPr lang="ru-RU"/>
        </a:p>
      </dgm:t>
    </dgm:pt>
    <dgm:pt modelId="{09F27E6B-1122-4447-A7E1-533A577BC6B9}" type="pres">
      <dgm:prSet presAssocID="{7CA2E428-6214-4388-ABD8-A084371074B5}" presName="cycle" presStyleCnt="0"/>
      <dgm:spPr/>
      <dgm:t>
        <a:bodyPr/>
        <a:lstStyle/>
        <a:p>
          <a:endParaRPr lang="ru-RU"/>
        </a:p>
      </dgm:t>
    </dgm:pt>
    <dgm:pt modelId="{1CA1EA85-7253-4B85-8EED-841610D1258A}" type="pres">
      <dgm:prSet presAssocID="{7CA2E428-6214-4388-ABD8-A084371074B5}" presName="srcNode" presStyleLbl="node1" presStyleIdx="0" presStyleCnt="4"/>
      <dgm:spPr/>
      <dgm:t>
        <a:bodyPr/>
        <a:lstStyle/>
        <a:p>
          <a:endParaRPr lang="ru-RU"/>
        </a:p>
      </dgm:t>
    </dgm:pt>
    <dgm:pt modelId="{53C5E9A1-478B-4DEE-B462-66505A9B9010}" type="pres">
      <dgm:prSet presAssocID="{7CA2E428-6214-4388-ABD8-A084371074B5}" presName="conn" presStyleLbl="parChTrans1D2" presStyleIdx="0" presStyleCnt="1"/>
      <dgm:spPr/>
      <dgm:t>
        <a:bodyPr/>
        <a:lstStyle/>
        <a:p>
          <a:endParaRPr lang="ru-RU"/>
        </a:p>
      </dgm:t>
    </dgm:pt>
    <dgm:pt modelId="{736D132E-BBC7-434B-A533-1334444CCDC6}" type="pres">
      <dgm:prSet presAssocID="{7CA2E428-6214-4388-ABD8-A084371074B5}" presName="extraNode" presStyleLbl="node1" presStyleIdx="0" presStyleCnt="4"/>
      <dgm:spPr/>
      <dgm:t>
        <a:bodyPr/>
        <a:lstStyle/>
        <a:p>
          <a:endParaRPr lang="ru-RU"/>
        </a:p>
      </dgm:t>
    </dgm:pt>
    <dgm:pt modelId="{8B3AB1D2-DE9E-4D80-95C1-E4DE057FB491}" type="pres">
      <dgm:prSet presAssocID="{7CA2E428-6214-4388-ABD8-A084371074B5}" presName="dstNode" presStyleLbl="node1" presStyleIdx="0" presStyleCnt="4"/>
      <dgm:spPr/>
      <dgm:t>
        <a:bodyPr/>
        <a:lstStyle/>
        <a:p>
          <a:endParaRPr lang="ru-RU"/>
        </a:p>
      </dgm:t>
    </dgm:pt>
    <dgm:pt modelId="{5067A844-38F0-402F-AB92-906E68D9356F}" type="pres">
      <dgm:prSet presAssocID="{F41C72AF-78F6-48D8-9AB0-91CDE1D6F040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FDC644-446C-4F3B-87C0-34A21FC14243}" type="pres">
      <dgm:prSet presAssocID="{F41C72AF-78F6-48D8-9AB0-91CDE1D6F040}" presName="accent_1" presStyleCnt="0"/>
      <dgm:spPr/>
      <dgm:t>
        <a:bodyPr/>
        <a:lstStyle/>
        <a:p>
          <a:endParaRPr lang="ru-RU"/>
        </a:p>
      </dgm:t>
    </dgm:pt>
    <dgm:pt modelId="{C0EB9D6B-E7D9-455C-AC08-06DE86952569}" type="pres">
      <dgm:prSet presAssocID="{F41C72AF-78F6-48D8-9AB0-91CDE1D6F040}" presName="accentRepeatNode" presStyleLbl="solidFgAcc1" presStyleIdx="0" presStyleCnt="4"/>
      <dgm:spPr/>
      <dgm:t>
        <a:bodyPr/>
        <a:lstStyle/>
        <a:p>
          <a:endParaRPr lang="ru-RU"/>
        </a:p>
      </dgm:t>
    </dgm:pt>
    <dgm:pt modelId="{43826C68-CBFA-4CEB-83E1-E50F36F9D8D4}" type="pres">
      <dgm:prSet presAssocID="{17060769-EAFF-4F40-B04D-ED15D485B62A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667D5C-C00C-4117-B897-298577F6A912}" type="pres">
      <dgm:prSet presAssocID="{17060769-EAFF-4F40-B04D-ED15D485B62A}" presName="accent_2" presStyleCnt="0"/>
      <dgm:spPr/>
      <dgm:t>
        <a:bodyPr/>
        <a:lstStyle/>
        <a:p>
          <a:endParaRPr lang="ru-RU"/>
        </a:p>
      </dgm:t>
    </dgm:pt>
    <dgm:pt modelId="{F4E75DFA-3B8D-4158-9DDF-6420C218B81E}" type="pres">
      <dgm:prSet presAssocID="{17060769-EAFF-4F40-B04D-ED15D485B62A}" presName="accentRepeatNode" presStyleLbl="solidFgAcc1" presStyleIdx="1" presStyleCnt="4"/>
      <dgm:spPr/>
      <dgm:t>
        <a:bodyPr/>
        <a:lstStyle/>
        <a:p>
          <a:endParaRPr lang="ru-RU"/>
        </a:p>
      </dgm:t>
    </dgm:pt>
    <dgm:pt modelId="{37BF96F4-5BD4-496D-B835-55EB8C6780AF}" type="pres">
      <dgm:prSet presAssocID="{7CF9B089-AA04-41FD-AFB5-743E2A329EA8}" presName="text_3" presStyleLbl="node1" presStyleIdx="2" presStyleCnt="4" custLinFactNeighborX="745" custLinFactNeighborY="-12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4646CB-71A1-482A-8625-6D8101D562B1}" type="pres">
      <dgm:prSet presAssocID="{7CF9B089-AA04-41FD-AFB5-743E2A329EA8}" presName="accent_3" presStyleCnt="0"/>
      <dgm:spPr/>
      <dgm:t>
        <a:bodyPr/>
        <a:lstStyle/>
        <a:p>
          <a:endParaRPr lang="ru-RU"/>
        </a:p>
      </dgm:t>
    </dgm:pt>
    <dgm:pt modelId="{2C81C66E-032D-44CA-91BE-4C5A93593C21}" type="pres">
      <dgm:prSet presAssocID="{7CF9B089-AA04-41FD-AFB5-743E2A329EA8}" presName="accentRepeatNode" presStyleLbl="solidFgAcc1" presStyleIdx="2" presStyleCnt="4"/>
      <dgm:spPr/>
      <dgm:t>
        <a:bodyPr/>
        <a:lstStyle/>
        <a:p>
          <a:endParaRPr lang="ru-RU"/>
        </a:p>
      </dgm:t>
    </dgm:pt>
    <dgm:pt modelId="{2A67106D-0C99-4913-8936-0B133412A533}" type="pres">
      <dgm:prSet presAssocID="{77447C61-1DD2-4F50-AF9E-1BB497A02253}" presName="text_4" presStyleLbl="node1" presStyleIdx="3" presStyleCnt="4" custScaleY="1237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A17594-4AF7-4F6B-8EAC-34E2DDF81CEC}" type="pres">
      <dgm:prSet presAssocID="{77447C61-1DD2-4F50-AF9E-1BB497A02253}" presName="accent_4" presStyleCnt="0"/>
      <dgm:spPr/>
      <dgm:t>
        <a:bodyPr/>
        <a:lstStyle/>
        <a:p>
          <a:endParaRPr lang="ru-RU"/>
        </a:p>
      </dgm:t>
    </dgm:pt>
    <dgm:pt modelId="{BCA30851-14F4-47BC-9FB3-DBF1DB9F0277}" type="pres">
      <dgm:prSet presAssocID="{77447C61-1DD2-4F50-AF9E-1BB497A02253}" presName="accentRepeatNode" presStyleLbl="solidFgAcc1" presStyleIdx="3" presStyleCnt="4"/>
      <dgm:spPr/>
      <dgm:t>
        <a:bodyPr/>
        <a:lstStyle/>
        <a:p>
          <a:endParaRPr lang="ru-RU"/>
        </a:p>
      </dgm:t>
    </dgm:pt>
  </dgm:ptLst>
  <dgm:cxnLst>
    <dgm:cxn modelId="{927B8ADD-E106-408E-9670-A16D068E1038}" srcId="{7CA2E428-6214-4388-ABD8-A084371074B5}" destId="{77447C61-1DD2-4F50-AF9E-1BB497A02253}" srcOrd="3" destOrd="0" parTransId="{F1CDEFFF-063A-443A-8135-3A0966C11B51}" sibTransId="{9C30F066-8975-4D73-8DFD-0F4E4FBDE66F}"/>
    <dgm:cxn modelId="{B2A6CEBA-A277-4940-8F9E-3A6EF0A78570}" type="presOf" srcId="{17060769-EAFF-4F40-B04D-ED15D485B62A}" destId="{43826C68-CBFA-4CEB-83E1-E50F36F9D8D4}" srcOrd="0" destOrd="0" presId="urn:microsoft.com/office/officeart/2008/layout/VerticalCurvedList"/>
    <dgm:cxn modelId="{EEDF4ADA-365F-4C4B-BEB9-760ACD96BC89}" type="presOf" srcId="{7CA2E428-6214-4388-ABD8-A084371074B5}" destId="{CF35170C-FB4F-495C-83A1-29DE9D95415F}" srcOrd="0" destOrd="0" presId="urn:microsoft.com/office/officeart/2008/layout/VerticalCurvedList"/>
    <dgm:cxn modelId="{5993AE13-655A-461A-BA0D-8DD8061D6028}" type="presOf" srcId="{E9221E53-3AC3-402F-8824-43AE5FDCB0C7}" destId="{53C5E9A1-478B-4DEE-B462-66505A9B9010}" srcOrd="0" destOrd="0" presId="urn:microsoft.com/office/officeart/2008/layout/VerticalCurvedList"/>
    <dgm:cxn modelId="{1AB7A886-C1D4-4F7B-B11C-A3D81B57FCC2}" srcId="{7CA2E428-6214-4388-ABD8-A084371074B5}" destId="{17060769-EAFF-4F40-B04D-ED15D485B62A}" srcOrd="1" destOrd="0" parTransId="{554691DE-65F4-45E5-861B-649BF2BF781E}" sibTransId="{3F305789-372A-4992-8A32-C720152D5AF5}"/>
    <dgm:cxn modelId="{9148AD53-12AB-47A4-902C-C4AC0689A5FF}" type="presOf" srcId="{F41C72AF-78F6-48D8-9AB0-91CDE1D6F040}" destId="{5067A844-38F0-402F-AB92-906E68D9356F}" srcOrd="0" destOrd="0" presId="urn:microsoft.com/office/officeart/2008/layout/VerticalCurvedList"/>
    <dgm:cxn modelId="{4ACD8C79-DF4F-491E-B393-FEA469D39338}" type="presOf" srcId="{7CF9B089-AA04-41FD-AFB5-743E2A329EA8}" destId="{37BF96F4-5BD4-496D-B835-55EB8C6780AF}" srcOrd="0" destOrd="0" presId="urn:microsoft.com/office/officeart/2008/layout/VerticalCurvedList"/>
    <dgm:cxn modelId="{A6282A4D-83AD-43F8-8F63-D18630A10A11}" srcId="{7CA2E428-6214-4388-ABD8-A084371074B5}" destId="{7CF9B089-AA04-41FD-AFB5-743E2A329EA8}" srcOrd="2" destOrd="0" parTransId="{FA1C128D-7FB6-44B7-9E9C-01A2E6BB2548}" sibTransId="{458670E6-A4FE-4767-AED8-F8BA075A4D4D}"/>
    <dgm:cxn modelId="{553CBCF6-66F6-4B23-8E24-CD2B58D277DC}" type="presOf" srcId="{77447C61-1DD2-4F50-AF9E-1BB497A02253}" destId="{2A67106D-0C99-4913-8936-0B133412A533}" srcOrd="0" destOrd="0" presId="urn:microsoft.com/office/officeart/2008/layout/VerticalCurvedList"/>
    <dgm:cxn modelId="{70A63041-288C-4973-9EBF-153E88BBD0B4}" srcId="{7CA2E428-6214-4388-ABD8-A084371074B5}" destId="{F41C72AF-78F6-48D8-9AB0-91CDE1D6F040}" srcOrd="0" destOrd="0" parTransId="{40E96024-05DE-4A7B-945F-1503223C0DBE}" sibTransId="{E9221E53-3AC3-402F-8824-43AE5FDCB0C7}"/>
    <dgm:cxn modelId="{6DA0E6DB-8248-4CBC-A307-00AF4B744854}" type="presParOf" srcId="{CF35170C-FB4F-495C-83A1-29DE9D95415F}" destId="{3DE98A79-7FB0-4B79-9346-4B4D6B5B2CA0}" srcOrd="0" destOrd="0" presId="urn:microsoft.com/office/officeart/2008/layout/VerticalCurvedList"/>
    <dgm:cxn modelId="{BEAC208E-5884-4C72-9447-E52F5BADA1EB}" type="presParOf" srcId="{3DE98A79-7FB0-4B79-9346-4B4D6B5B2CA0}" destId="{09F27E6B-1122-4447-A7E1-533A577BC6B9}" srcOrd="0" destOrd="0" presId="urn:microsoft.com/office/officeart/2008/layout/VerticalCurvedList"/>
    <dgm:cxn modelId="{95BB76A7-3D6E-4BF0-B6E4-D21028FB5D67}" type="presParOf" srcId="{09F27E6B-1122-4447-A7E1-533A577BC6B9}" destId="{1CA1EA85-7253-4B85-8EED-841610D1258A}" srcOrd="0" destOrd="0" presId="urn:microsoft.com/office/officeart/2008/layout/VerticalCurvedList"/>
    <dgm:cxn modelId="{29801207-169E-42A3-B8DC-87313C7CE6AF}" type="presParOf" srcId="{09F27E6B-1122-4447-A7E1-533A577BC6B9}" destId="{53C5E9A1-478B-4DEE-B462-66505A9B9010}" srcOrd="1" destOrd="0" presId="urn:microsoft.com/office/officeart/2008/layout/VerticalCurvedList"/>
    <dgm:cxn modelId="{1104BF7F-94A0-4BF5-946A-FEB3EAC3D311}" type="presParOf" srcId="{09F27E6B-1122-4447-A7E1-533A577BC6B9}" destId="{736D132E-BBC7-434B-A533-1334444CCDC6}" srcOrd="2" destOrd="0" presId="urn:microsoft.com/office/officeart/2008/layout/VerticalCurvedList"/>
    <dgm:cxn modelId="{57B6CFE4-CFE5-495E-A448-64B0EE5284AF}" type="presParOf" srcId="{09F27E6B-1122-4447-A7E1-533A577BC6B9}" destId="{8B3AB1D2-DE9E-4D80-95C1-E4DE057FB491}" srcOrd="3" destOrd="0" presId="urn:microsoft.com/office/officeart/2008/layout/VerticalCurvedList"/>
    <dgm:cxn modelId="{88C6583E-5967-4213-B598-84865A277B92}" type="presParOf" srcId="{3DE98A79-7FB0-4B79-9346-4B4D6B5B2CA0}" destId="{5067A844-38F0-402F-AB92-906E68D9356F}" srcOrd="1" destOrd="0" presId="urn:microsoft.com/office/officeart/2008/layout/VerticalCurvedList"/>
    <dgm:cxn modelId="{C46B4867-F2B0-443A-B66E-708B9133F577}" type="presParOf" srcId="{3DE98A79-7FB0-4B79-9346-4B4D6B5B2CA0}" destId="{E4FDC644-446C-4F3B-87C0-34A21FC14243}" srcOrd="2" destOrd="0" presId="urn:microsoft.com/office/officeart/2008/layout/VerticalCurvedList"/>
    <dgm:cxn modelId="{3F943A7A-2A83-42B8-8E8B-729CB4C1C4E8}" type="presParOf" srcId="{E4FDC644-446C-4F3B-87C0-34A21FC14243}" destId="{C0EB9D6B-E7D9-455C-AC08-06DE86952569}" srcOrd="0" destOrd="0" presId="urn:microsoft.com/office/officeart/2008/layout/VerticalCurvedList"/>
    <dgm:cxn modelId="{5EF3A9CD-C341-4131-9912-692BD1677107}" type="presParOf" srcId="{3DE98A79-7FB0-4B79-9346-4B4D6B5B2CA0}" destId="{43826C68-CBFA-4CEB-83E1-E50F36F9D8D4}" srcOrd="3" destOrd="0" presId="urn:microsoft.com/office/officeart/2008/layout/VerticalCurvedList"/>
    <dgm:cxn modelId="{5F92CAA4-A55E-4E09-A77C-52A439BF8278}" type="presParOf" srcId="{3DE98A79-7FB0-4B79-9346-4B4D6B5B2CA0}" destId="{41667D5C-C00C-4117-B897-298577F6A912}" srcOrd="4" destOrd="0" presId="urn:microsoft.com/office/officeart/2008/layout/VerticalCurvedList"/>
    <dgm:cxn modelId="{9574DE24-D5B3-46FE-B3D6-4464B29BE716}" type="presParOf" srcId="{41667D5C-C00C-4117-B897-298577F6A912}" destId="{F4E75DFA-3B8D-4158-9DDF-6420C218B81E}" srcOrd="0" destOrd="0" presId="urn:microsoft.com/office/officeart/2008/layout/VerticalCurvedList"/>
    <dgm:cxn modelId="{E176F053-191D-4816-901C-EB0944EA4FDB}" type="presParOf" srcId="{3DE98A79-7FB0-4B79-9346-4B4D6B5B2CA0}" destId="{37BF96F4-5BD4-496D-B835-55EB8C6780AF}" srcOrd="5" destOrd="0" presId="urn:microsoft.com/office/officeart/2008/layout/VerticalCurvedList"/>
    <dgm:cxn modelId="{62D11E02-402E-4C41-8482-E979190AADB4}" type="presParOf" srcId="{3DE98A79-7FB0-4B79-9346-4B4D6B5B2CA0}" destId="{F84646CB-71A1-482A-8625-6D8101D562B1}" srcOrd="6" destOrd="0" presId="urn:microsoft.com/office/officeart/2008/layout/VerticalCurvedList"/>
    <dgm:cxn modelId="{3295C443-55F7-4059-A019-67DDFFB049EA}" type="presParOf" srcId="{F84646CB-71A1-482A-8625-6D8101D562B1}" destId="{2C81C66E-032D-44CA-91BE-4C5A93593C21}" srcOrd="0" destOrd="0" presId="urn:microsoft.com/office/officeart/2008/layout/VerticalCurvedList"/>
    <dgm:cxn modelId="{D1CEEFF7-2AAC-45D5-B625-FAF661BE494C}" type="presParOf" srcId="{3DE98A79-7FB0-4B79-9346-4B4D6B5B2CA0}" destId="{2A67106D-0C99-4913-8936-0B133412A533}" srcOrd="7" destOrd="0" presId="urn:microsoft.com/office/officeart/2008/layout/VerticalCurvedList"/>
    <dgm:cxn modelId="{53021FFA-8705-48A6-A6C5-AD1E75C52362}" type="presParOf" srcId="{3DE98A79-7FB0-4B79-9346-4B4D6B5B2CA0}" destId="{BCA17594-4AF7-4F6B-8EAC-34E2DDF81CEC}" srcOrd="8" destOrd="0" presId="urn:microsoft.com/office/officeart/2008/layout/VerticalCurvedList"/>
    <dgm:cxn modelId="{27701141-9AC3-47A3-8A6C-B048D4226807}" type="presParOf" srcId="{BCA17594-4AF7-4F6B-8EAC-34E2DDF81CEC}" destId="{BCA30851-14F4-47BC-9FB3-DBF1DB9F0277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C5E9A1-478B-4DEE-B462-66505A9B9010}">
      <dsp:nvSpPr>
        <dsp:cNvPr id="0" name=""/>
        <dsp:cNvSpPr/>
      </dsp:nvSpPr>
      <dsp:spPr>
        <a:xfrm>
          <a:off x="-5752756" y="-880518"/>
          <a:ext cx="6848936" cy="6848936"/>
        </a:xfrm>
        <a:prstGeom prst="blockArc">
          <a:avLst>
            <a:gd name="adj1" fmla="val 18900000"/>
            <a:gd name="adj2" fmla="val 2700000"/>
            <a:gd name="adj3" fmla="val 315"/>
          </a:avLst>
        </a:prstGeom>
        <a:noFill/>
        <a:ln w="127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67A844-38F0-402F-AB92-906E68D9356F}">
      <dsp:nvSpPr>
        <dsp:cNvPr id="0" name=""/>
        <dsp:cNvSpPr/>
      </dsp:nvSpPr>
      <dsp:spPr>
        <a:xfrm>
          <a:off x="573787" y="391157"/>
          <a:ext cx="6978283" cy="782722"/>
        </a:xfrm>
        <a:prstGeom prst="rect">
          <a:avLst/>
        </a:prstGeom>
        <a:solidFill>
          <a:srgbClr val="9DD69A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1286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spc="300" dirty="0" smtClean="0">
              <a:solidFill>
                <a:schemeClr val="tx1"/>
              </a:solidFill>
              <a:latin typeface="Arial Nova Light" panose="020B0304020202020204" pitchFamily="34" charset="0"/>
              <a:ea typeface="PT Sans" panose="020B0503020203020204" pitchFamily="34" charset="-52"/>
              <a:cs typeface="+mj-cs"/>
            </a:rPr>
            <a:t>Перечень образовательных организаций</a:t>
          </a:r>
          <a:endParaRPr lang="ru-RU" sz="2000" kern="1200" spc="300" dirty="0">
            <a:solidFill>
              <a:schemeClr val="tx1"/>
            </a:solidFill>
            <a:latin typeface="Arial Nova Light" panose="020B0304020202020204" pitchFamily="34" charset="0"/>
            <a:ea typeface="PT Sans" panose="020B0503020203020204" pitchFamily="34" charset="-52"/>
            <a:cs typeface="+mj-cs"/>
          </a:endParaRPr>
        </a:p>
      </dsp:txBody>
      <dsp:txXfrm>
        <a:off x="573787" y="391157"/>
        <a:ext cx="6978283" cy="782722"/>
      </dsp:txXfrm>
    </dsp:sp>
    <dsp:sp modelId="{C0EB9D6B-E7D9-455C-AC08-06DE86952569}">
      <dsp:nvSpPr>
        <dsp:cNvPr id="0" name=""/>
        <dsp:cNvSpPr/>
      </dsp:nvSpPr>
      <dsp:spPr>
        <a:xfrm>
          <a:off x="84586" y="293317"/>
          <a:ext cx="978402" cy="97840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826C68-CBFA-4CEB-83E1-E50F36F9D8D4}">
      <dsp:nvSpPr>
        <dsp:cNvPr id="0" name=""/>
        <dsp:cNvSpPr/>
      </dsp:nvSpPr>
      <dsp:spPr>
        <a:xfrm>
          <a:off x="1022540" y="1565444"/>
          <a:ext cx="6529530" cy="782722"/>
        </a:xfrm>
        <a:prstGeom prst="rect">
          <a:avLst/>
        </a:prstGeom>
        <a:solidFill>
          <a:srgbClr val="9DD69A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1286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spc="300" dirty="0" smtClean="0">
              <a:solidFill>
                <a:schemeClr val="tx1"/>
              </a:solidFill>
              <a:latin typeface="Arial Nova Light" panose="020B0304020202020204" pitchFamily="34" charset="0"/>
              <a:ea typeface="PT Sans" panose="020B0503020203020204" pitchFamily="34" charset="-52"/>
              <a:cs typeface="+mj-cs"/>
            </a:rPr>
            <a:t>Перечень документов для получения субсидии</a:t>
          </a:r>
          <a:endParaRPr lang="ru-RU" sz="2000" kern="1200" spc="300" dirty="0">
            <a:solidFill>
              <a:schemeClr val="tx1"/>
            </a:solidFill>
            <a:latin typeface="Arial Nova Light" panose="020B0304020202020204" pitchFamily="34" charset="0"/>
            <a:ea typeface="PT Sans" panose="020B0503020203020204" pitchFamily="34" charset="-52"/>
            <a:cs typeface="+mj-cs"/>
          </a:endParaRPr>
        </a:p>
      </dsp:txBody>
      <dsp:txXfrm>
        <a:off x="1022540" y="1565444"/>
        <a:ext cx="6529530" cy="782722"/>
      </dsp:txXfrm>
    </dsp:sp>
    <dsp:sp modelId="{F4E75DFA-3B8D-4158-9DDF-6420C218B81E}">
      <dsp:nvSpPr>
        <dsp:cNvPr id="0" name=""/>
        <dsp:cNvSpPr/>
      </dsp:nvSpPr>
      <dsp:spPr>
        <a:xfrm>
          <a:off x="533338" y="1467604"/>
          <a:ext cx="978402" cy="97840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BF96F4-5BD4-496D-B835-55EB8C6780AF}">
      <dsp:nvSpPr>
        <dsp:cNvPr id="0" name=""/>
        <dsp:cNvSpPr/>
      </dsp:nvSpPr>
      <dsp:spPr>
        <a:xfrm>
          <a:off x="1071185" y="2729877"/>
          <a:ext cx="6529530" cy="782722"/>
        </a:xfrm>
        <a:prstGeom prst="rect">
          <a:avLst/>
        </a:prstGeom>
        <a:solidFill>
          <a:srgbClr val="9DD69A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1286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spc="300" dirty="0" smtClean="0">
              <a:solidFill>
                <a:schemeClr val="tx1"/>
              </a:solidFill>
              <a:latin typeface="Arial Nova Light" panose="020B0304020202020204" pitchFamily="34" charset="0"/>
              <a:ea typeface="PT Sans" panose="020B0503020203020204" pitchFamily="34" charset="-52"/>
              <a:cs typeface="+mj-cs"/>
            </a:rPr>
            <a:t>Обратиться за консультацией</a:t>
          </a:r>
          <a:endParaRPr lang="ru-RU" sz="2000" kern="1200" spc="300" dirty="0">
            <a:solidFill>
              <a:schemeClr val="tx1"/>
            </a:solidFill>
            <a:latin typeface="Arial Nova Light" panose="020B0304020202020204" pitchFamily="34" charset="0"/>
            <a:ea typeface="PT Sans" panose="020B0503020203020204" pitchFamily="34" charset="-52"/>
            <a:cs typeface="+mj-cs"/>
          </a:endParaRPr>
        </a:p>
      </dsp:txBody>
      <dsp:txXfrm>
        <a:off x="1071185" y="2729877"/>
        <a:ext cx="6529530" cy="782722"/>
      </dsp:txXfrm>
    </dsp:sp>
    <dsp:sp modelId="{2C81C66E-032D-44CA-91BE-4C5A93593C21}">
      <dsp:nvSpPr>
        <dsp:cNvPr id="0" name=""/>
        <dsp:cNvSpPr/>
      </dsp:nvSpPr>
      <dsp:spPr>
        <a:xfrm>
          <a:off x="533338" y="2641891"/>
          <a:ext cx="978402" cy="97840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67106D-0C99-4913-8936-0B133412A533}">
      <dsp:nvSpPr>
        <dsp:cNvPr id="0" name=""/>
        <dsp:cNvSpPr/>
      </dsp:nvSpPr>
      <dsp:spPr>
        <a:xfrm>
          <a:off x="573787" y="3821191"/>
          <a:ext cx="6978283" cy="968376"/>
        </a:xfrm>
        <a:prstGeom prst="rect">
          <a:avLst/>
        </a:prstGeom>
        <a:solidFill>
          <a:srgbClr val="9DD69A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1286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spc="300" dirty="0" smtClean="0">
              <a:solidFill>
                <a:schemeClr val="tx1"/>
              </a:solidFill>
              <a:latin typeface="Arial Nova Light" panose="020B0304020202020204" pitchFamily="34" charset="0"/>
              <a:ea typeface="PT Sans" panose="020B0503020203020204" pitchFamily="34" charset="-52"/>
              <a:cs typeface="+mj-cs"/>
            </a:rPr>
            <a:t>Узнать, как подать заявку на получение субсидии. Подать заявку на следующий год</a:t>
          </a:r>
          <a:endParaRPr lang="ru-RU" sz="2000" kern="1200" spc="300" dirty="0">
            <a:solidFill>
              <a:schemeClr val="tx1"/>
            </a:solidFill>
            <a:latin typeface="Arial Nova Light" panose="020B0304020202020204" pitchFamily="34" charset="0"/>
            <a:ea typeface="PT Sans" panose="020B0503020203020204" pitchFamily="34" charset="-52"/>
            <a:cs typeface="+mj-cs"/>
          </a:endParaRPr>
        </a:p>
      </dsp:txBody>
      <dsp:txXfrm>
        <a:off x="573787" y="3821191"/>
        <a:ext cx="6978283" cy="968376"/>
      </dsp:txXfrm>
    </dsp:sp>
    <dsp:sp modelId="{BCA30851-14F4-47BC-9FB3-DBF1DB9F0277}">
      <dsp:nvSpPr>
        <dsp:cNvPr id="0" name=""/>
        <dsp:cNvSpPr/>
      </dsp:nvSpPr>
      <dsp:spPr>
        <a:xfrm>
          <a:off x="84586" y="3816178"/>
          <a:ext cx="978402" cy="97840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2"/>
            <a:ext cx="2945659" cy="498056"/>
          </a:xfrm>
          <a:prstGeom prst="rect">
            <a:avLst/>
          </a:prstGeom>
        </p:spPr>
        <p:txBody>
          <a:bodyPr vert="horz" lIns="91285" tIns="45641" rIns="91285" bIns="45641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6" y="2"/>
            <a:ext cx="2945659" cy="498056"/>
          </a:xfrm>
          <a:prstGeom prst="rect">
            <a:avLst/>
          </a:prstGeom>
        </p:spPr>
        <p:txBody>
          <a:bodyPr vert="horz" lIns="91285" tIns="45641" rIns="91285" bIns="45641" rtlCol="0"/>
          <a:lstStyle>
            <a:lvl1pPr algn="r">
              <a:defRPr sz="1200"/>
            </a:lvl1pPr>
          </a:lstStyle>
          <a:p>
            <a:fld id="{80370AA7-0B9A-4C87-B12C-87AE4F6E68CD}" type="datetimeFigureOut">
              <a:rPr lang="ru-RU" smtClean="0"/>
              <a:pPr/>
              <a:t>15.06.2021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85" tIns="45641" rIns="91285" bIns="45641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6"/>
            <a:ext cx="5438140" cy="3908613"/>
          </a:xfrm>
          <a:prstGeom prst="rect">
            <a:avLst/>
          </a:prstGeom>
        </p:spPr>
        <p:txBody>
          <a:bodyPr vert="horz" lIns="91285" tIns="45641" rIns="91285" bIns="45641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4" y="9428585"/>
            <a:ext cx="2945659" cy="498055"/>
          </a:xfrm>
          <a:prstGeom prst="rect">
            <a:avLst/>
          </a:prstGeom>
        </p:spPr>
        <p:txBody>
          <a:bodyPr vert="horz" lIns="91285" tIns="45641" rIns="91285" bIns="45641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6" y="9428585"/>
            <a:ext cx="2945659" cy="498055"/>
          </a:xfrm>
          <a:prstGeom prst="rect">
            <a:avLst/>
          </a:prstGeom>
        </p:spPr>
        <p:txBody>
          <a:bodyPr vert="horz" lIns="91285" tIns="45641" rIns="91285" bIns="45641" rtlCol="0" anchor="b"/>
          <a:lstStyle>
            <a:lvl1pPr algn="r">
              <a:defRPr sz="1200"/>
            </a:lvl1pPr>
          </a:lstStyle>
          <a:p>
            <a:fld id="{809DAD70-F9CA-4213-B1FF-7B63118585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89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9DAD70-F9CA-4213-B1FF-7B6311858524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3547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9DAD70-F9CA-4213-B1FF-7B6311858524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13389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9DAD70-F9CA-4213-B1FF-7B6311858524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13389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9DAD70-F9CA-4213-B1FF-7B6311858524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17208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2974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Заголовок 5"/>
          <p:cNvSpPr txBox="1">
            <a:spLocks/>
          </p:cNvSpPr>
          <p:nvPr userDrawn="1"/>
        </p:nvSpPr>
        <p:spPr>
          <a:xfrm>
            <a:off x="619440" y="2613245"/>
            <a:ext cx="10953121" cy="1143112"/>
          </a:xfrm>
          <a:prstGeom prst="rect">
            <a:avLst/>
          </a:prstGeom>
        </p:spPr>
        <p:txBody>
          <a:bodyPr anchor="ctr"/>
          <a:lstStyle>
            <a:lvl1pPr algn="l" defTabSz="86392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>
                    <a:lumMod val="85000"/>
                    <a:lumOff val="15000"/>
                  </a:schemeClr>
                </a:solidFill>
                <a:latin typeface="Gilroy SemiBold" panose="00000700000000000000" pitchFamily="2" charset="-52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sz="2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oah ExtraBold" panose="00000900000000000000" pitchFamily="2" charset="-52"/>
              </a:rPr>
              <a:t>ПРИЛОЖЕНИЯ</a:t>
            </a:r>
          </a:p>
        </p:txBody>
      </p:sp>
      <p:sp>
        <p:nvSpPr>
          <p:cNvPr id="20" name="Прямоугольник 19"/>
          <p:cNvSpPr/>
          <p:nvPr userDrawn="1"/>
        </p:nvSpPr>
        <p:spPr>
          <a:xfrm rot="5400000">
            <a:off x="2912143" y="2966142"/>
            <a:ext cx="979715" cy="6804000"/>
          </a:xfrm>
          <a:prstGeom prst="rect">
            <a:avLst/>
          </a:prstGeom>
          <a:solidFill>
            <a:srgbClr val="1B9B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baseline="-25000" dirty="0"/>
          </a:p>
        </p:txBody>
      </p:sp>
      <p:sp>
        <p:nvSpPr>
          <p:cNvPr id="21" name="Прямоугольник 20"/>
          <p:cNvSpPr/>
          <p:nvPr userDrawn="1"/>
        </p:nvSpPr>
        <p:spPr>
          <a:xfrm rot="5400000">
            <a:off x="7972856" y="4690066"/>
            <a:ext cx="979715" cy="3356152"/>
          </a:xfrm>
          <a:prstGeom prst="rect">
            <a:avLst/>
          </a:prstGeom>
          <a:solidFill>
            <a:srgbClr val="3DB6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baseline="-25000" dirty="0"/>
          </a:p>
        </p:txBody>
      </p:sp>
      <p:sp>
        <p:nvSpPr>
          <p:cNvPr id="22" name="Прямоугольник 21"/>
          <p:cNvSpPr/>
          <p:nvPr userDrawn="1"/>
        </p:nvSpPr>
        <p:spPr>
          <a:xfrm rot="5400000">
            <a:off x="10676537" y="5342537"/>
            <a:ext cx="979715" cy="2051210"/>
          </a:xfrm>
          <a:prstGeom prst="rect">
            <a:avLst/>
          </a:prstGeom>
          <a:solidFill>
            <a:srgbClr val="6CC0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baseline="-25000" dirty="0"/>
          </a:p>
        </p:txBody>
      </p:sp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74" y="5730424"/>
            <a:ext cx="1080000" cy="12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1221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Заголовок 5"/>
          <p:cNvSpPr txBox="1">
            <a:spLocks/>
          </p:cNvSpPr>
          <p:nvPr userDrawn="1"/>
        </p:nvSpPr>
        <p:spPr>
          <a:xfrm>
            <a:off x="619440" y="2613245"/>
            <a:ext cx="10953121" cy="1143112"/>
          </a:xfrm>
          <a:prstGeom prst="rect">
            <a:avLst/>
          </a:prstGeom>
        </p:spPr>
        <p:txBody>
          <a:bodyPr anchor="ctr"/>
          <a:lstStyle>
            <a:lvl1pPr algn="l" defTabSz="86392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>
                    <a:lumMod val="85000"/>
                    <a:lumOff val="15000"/>
                  </a:schemeClr>
                </a:solidFill>
                <a:latin typeface="Gilroy SemiBold" panose="00000700000000000000" pitchFamily="2" charset="-52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sz="2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oah ExtraBold" panose="00000900000000000000" pitchFamily="2" charset="-52"/>
              </a:rPr>
              <a:t>СПАСИБО ЗА ВНИМАНИЕ!</a:t>
            </a:r>
          </a:p>
        </p:txBody>
      </p:sp>
      <p:sp>
        <p:nvSpPr>
          <p:cNvPr id="19" name="Прямоугольник 18"/>
          <p:cNvSpPr/>
          <p:nvPr userDrawn="1"/>
        </p:nvSpPr>
        <p:spPr>
          <a:xfrm rot="5400000">
            <a:off x="2912143" y="2966142"/>
            <a:ext cx="979715" cy="6804000"/>
          </a:xfrm>
          <a:prstGeom prst="rect">
            <a:avLst/>
          </a:prstGeom>
          <a:solidFill>
            <a:srgbClr val="1B9B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baseline="-25000" dirty="0"/>
          </a:p>
        </p:txBody>
      </p:sp>
      <p:sp>
        <p:nvSpPr>
          <p:cNvPr id="20" name="Прямоугольник 19"/>
          <p:cNvSpPr/>
          <p:nvPr userDrawn="1"/>
        </p:nvSpPr>
        <p:spPr>
          <a:xfrm rot="5400000">
            <a:off x="7972856" y="4690066"/>
            <a:ext cx="979715" cy="3356152"/>
          </a:xfrm>
          <a:prstGeom prst="rect">
            <a:avLst/>
          </a:prstGeom>
          <a:solidFill>
            <a:srgbClr val="3DB6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baseline="-25000" dirty="0"/>
          </a:p>
        </p:txBody>
      </p:sp>
      <p:sp>
        <p:nvSpPr>
          <p:cNvPr id="21" name="Прямоугольник 20"/>
          <p:cNvSpPr/>
          <p:nvPr userDrawn="1"/>
        </p:nvSpPr>
        <p:spPr>
          <a:xfrm rot="5400000">
            <a:off x="10676537" y="5342537"/>
            <a:ext cx="979715" cy="2051210"/>
          </a:xfrm>
          <a:prstGeom prst="rect">
            <a:avLst/>
          </a:prstGeom>
          <a:solidFill>
            <a:srgbClr val="6CC0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baseline="-25000" dirty="0"/>
          </a:p>
        </p:txBody>
      </p:sp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74" y="5730424"/>
            <a:ext cx="1080000" cy="12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9935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2" y="6356356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fld id="{56EA90B6-5A55-43A8-A4BB-0D4F95ECA9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34321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1344589" y="6436734"/>
            <a:ext cx="5618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Noah Light" panose="00000400000000000000" pitchFamily="2" charset="-52"/>
              </a:defRPr>
            </a:lvl1pPr>
          </a:lstStyle>
          <a:p>
            <a:fld id="{2803B317-27EF-4D33-B910-30156B15BD9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2683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2" y="6356356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fld id="{56EA90B6-5A55-43A8-A4BB-0D4F95ECA9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55439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4145280" y="6377941"/>
            <a:ext cx="390144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609600" y="6377941"/>
            <a:ext cx="280416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6/15/2021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11302830" y="6338801"/>
            <a:ext cx="463972" cy="415713"/>
          </a:xfrm>
          <a:prstGeom prst="rect">
            <a:avLst/>
          </a:prstGeom>
        </p:spPr>
        <p:txBody>
          <a:bodyPr lIns="0" tIns="0" rIns="0" bIns="0"/>
          <a:lstStyle>
            <a:lvl1pPr>
              <a:defRPr sz="2133" b="0" i="0">
                <a:solidFill>
                  <a:srgbClr val="D9D9D9"/>
                </a:solidFill>
                <a:latin typeface="Arial Black"/>
                <a:cs typeface="Arial Black"/>
              </a:defRPr>
            </a:lvl1pPr>
          </a:lstStyle>
          <a:p>
            <a:pPr marL="50799">
              <a:spcBef>
                <a:spcPts val="339"/>
              </a:spcBef>
            </a:pPr>
            <a:fld id="{81D60167-4931-47E6-BA6A-407CBD079E47}" type="slidenum">
              <a:rPr lang="ru-RU" spc="-7" smtClean="0"/>
              <a:pPr marL="50799">
                <a:spcBef>
                  <a:spcPts val="339"/>
                </a:spcBef>
              </a:pPr>
              <a:t>‹#›</a:t>
            </a:fld>
            <a:endParaRPr lang="ru-RU" spc="-7" dirty="0"/>
          </a:p>
        </p:txBody>
      </p:sp>
    </p:spTree>
    <p:extLst>
      <p:ext uri="{BB962C8B-B14F-4D97-AF65-F5344CB8AC3E}">
        <p14:creationId xmlns:p14="http://schemas.microsoft.com/office/powerpoint/2010/main" val="792086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1344589" y="6436734"/>
            <a:ext cx="5618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Noah Light" panose="00000400000000000000" pitchFamily="2" charset="-52"/>
              </a:defRPr>
            </a:lvl1pPr>
          </a:lstStyle>
          <a:p>
            <a:fld id="{2803B317-27EF-4D33-B910-30156B15BD9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81068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1344589" y="6436734"/>
            <a:ext cx="5618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Noah Light" panose="00000400000000000000" pitchFamily="2" charset="-52"/>
              </a:defRPr>
            </a:lvl1pPr>
          </a:lstStyle>
          <a:p>
            <a:fld id="{2803B317-27EF-4D33-B910-30156B15BD9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8151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2" y="6356356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fld id="{56EA90B6-5A55-43A8-A4BB-0D4F95ECA9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66868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1344589" y="6436734"/>
            <a:ext cx="5618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Noah Light" panose="00000400000000000000" pitchFamily="2" charset="-52"/>
              </a:defRPr>
            </a:lvl1pPr>
          </a:lstStyle>
          <a:p>
            <a:fld id="{2803B317-27EF-4D33-B910-30156B15BD9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08665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1344589" y="6396542"/>
            <a:ext cx="5618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Noah Light" panose="00000400000000000000" pitchFamily="2" charset="-52"/>
              </a:defRPr>
            </a:lvl1pPr>
          </a:lstStyle>
          <a:p>
            <a:fld id="{2803B317-27EF-4D33-B910-30156B15BD9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3782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.png"/><Relationship Id="rId5" Type="http://schemas.openxmlformats.org/officeDocument/2006/relationships/image" Target="../media/image4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Diagram group"/>
          <p:cNvGrpSpPr/>
          <p:nvPr userDrawn="1"/>
        </p:nvGrpSpPr>
        <p:grpSpPr>
          <a:xfrm>
            <a:off x="4156955" y="3085633"/>
            <a:ext cx="3878092" cy="230437"/>
            <a:chOff x="4504542" y="1144972"/>
            <a:chExt cx="398945" cy="0"/>
          </a:xfrm>
          <a:scene3d>
            <a:camera prst="orthographicFront">
              <a:rot lat="0" lon="0" rev="0"/>
            </a:camera>
            <a:lightRig rig="threePt" dir="t">
              <a:rot lat="0" lon="0" rev="0"/>
            </a:lightRig>
          </a:scene3d>
        </p:grpSpPr>
        <p:sp>
          <p:nvSpPr>
            <p:cNvPr id="5" name="Прямая соединительная линия 4"/>
            <p:cNvSpPr/>
            <p:nvPr userDrawn="1"/>
          </p:nvSpPr>
          <p:spPr>
            <a:xfrm>
              <a:off x="4504542" y="1144972"/>
              <a:ext cx="398945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  <a:sp3d/>
          </p:spPr>
          <p:style>
            <a:lnRef idx="2">
              <a:scrgbClr r="0" g="0" b="0"/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</p:grp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5267" y="85041"/>
            <a:ext cx="2601466" cy="3115709"/>
          </a:xfrm>
          <a:prstGeom prst="rect">
            <a:avLst/>
          </a:prstGeom>
        </p:spPr>
      </p:pic>
      <p:sp>
        <p:nvSpPr>
          <p:cNvPr id="10" name="Прямоугольник 9"/>
          <p:cNvSpPr/>
          <p:nvPr userDrawn="1"/>
        </p:nvSpPr>
        <p:spPr>
          <a:xfrm rot="5400000">
            <a:off x="2912143" y="2966142"/>
            <a:ext cx="979715" cy="6804000"/>
          </a:xfrm>
          <a:prstGeom prst="rect">
            <a:avLst/>
          </a:prstGeom>
          <a:solidFill>
            <a:srgbClr val="1B9B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baseline="-25000" dirty="0"/>
          </a:p>
        </p:txBody>
      </p:sp>
      <p:sp>
        <p:nvSpPr>
          <p:cNvPr id="11" name="Прямоугольник 10"/>
          <p:cNvSpPr/>
          <p:nvPr userDrawn="1"/>
        </p:nvSpPr>
        <p:spPr>
          <a:xfrm rot="5400000">
            <a:off x="7972856" y="4690066"/>
            <a:ext cx="979715" cy="3356152"/>
          </a:xfrm>
          <a:prstGeom prst="rect">
            <a:avLst/>
          </a:prstGeom>
          <a:solidFill>
            <a:srgbClr val="3DB6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baseline="-25000" dirty="0"/>
          </a:p>
        </p:txBody>
      </p:sp>
      <p:sp>
        <p:nvSpPr>
          <p:cNvPr id="12" name="Прямоугольник 11"/>
          <p:cNvSpPr/>
          <p:nvPr userDrawn="1"/>
        </p:nvSpPr>
        <p:spPr>
          <a:xfrm rot="5400000">
            <a:off x="10676537" y="5342537"/>
            <a:ext cx="979715" cy="2051210"/>
          </a:xfrm>
          <a:prstGeom prst="rect">
            <a:avLst/>
          </a:prstGeom>
          <a:solidFill>
            <a:srgbClr val="6CC0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baseline="-25000" dirty="0"/>
          </a:p>
        </p:txBody>
      </p:sp>
    </p:spTree>
    <p:extLst>
      <p:ext uri="{BB962C8B-B14F-4D97-AF65-F5344CB8AC3E}">
        <p14:creationId xmlns:p14="http://schemas.microsoft.com/office/powerpoint/2010/main" val="7058598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 userDrawn="1"/>
        </p:nvSpPr>
        <p:spPr>
          <a:xfrm rot="5400000">
            <a:off x="10922725" y="5588726"/>
            <a:ext cx="487339" cy="2051210"/>
          </a:xfrm>
          <a:prstGeom prst="rect">
            <a:avLst/>
          </a:prstGeom>
          <a:solidFill>
            <a:srgbClr val="6CC0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baseline="-25000" dirty="0"/>
          </a:p>
        </p:txBody>
      </p:sp>
      <p:sp>
        <p:nvSpPr>
          <p:cNvPr id="13" name="Прямоугольник 12"/>
          <p:cNvSpPr/>
          <p:nvPr userDrawn="1"/>
        </p:nvSpPr>
        <p:spPr>
          <a:xfrm rot="5400000">
            <a:off x="3158331" y="3212330"/>
            <a:ext cx="487340" cy="6804000"/>
          </a:xfrm>
          <a:prstGeom prst="rect">
            <a:avLst/>
          </a:prstGeom>
          <a:solidFill>
            <a:srgbClr val="1B9B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baseline="-25000" dirty="0"/>
          </a:p>
        </p:txBody>
      </p:sp>
      <p:sp>
        <p:nvSpPr>
          <p:cNvPr id="14" name="Прямоугольник 13"/>
          <p:cNvSpPr/>
          <p:nvPr userDrawn="1"/>
        </p:nvSpPr>
        <p:spPr>
          <a:xfrm rot="5400000">
            <a:off x="8219044" y="4936255"/>
            <a:ext cx="487339" cy="3356152"/>
          </a:xfrm>
          <a:prstGeom prst="rect">
            <a:avLst/>
          </a:prstGeom>
          <a:solidFill>
            <a:srgbClr val="3DB6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baseline="-25000" dirty="0"/>
          </a:p>
        </p:txBody>
      </p:sp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74" y="5730424"/>
            <a:ext cx="1080000" cy="12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706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29" r:id="rId2"/>
    <p:sldLayoutId id="2147483730" r:id="rId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922" y="649820"/>
            <a:ext cx="10058400" cy="5715000"/>
          </a:xfrm>
          <a:prstGeom prst="rect">
            <a:avLst/>
          </a:prstGeom>
        </p:spPr>
      </p:pic>
      <p:sp>
        <p:nvSpPr>
          <p:cNvPr id="11" name="Прямоугольник 10"/>
          <p:cNvSpPr/>
          <p:nvPr userDrawn="1"/>
        </p:nvSpPr>
        <p:spPr>
          <a:xfrm rot="5400000">
            <a:off x="10922725" y="5588726"/>
            <a:ext cx="487339" cy="2051210"/>
          </a:xfrm>
          <a:prstGeom prst="rect">
            <a:avLst/>
          </a:prstGeom>
          <a:solidFill>
            <a:srgbClr val="6CC0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baseline="-25000" dirty="0"/>
          </a:p>
        </p:txBody>
      </p:sp>
      <p:sp>
        <p:nvSpPr>
          <p:cNvPr id="15" name="Прямоугольник 14"/>
          <p:cNvSpPr/>
          <p:nvPr userDrawn="1"/>
        </p:nvSpPr>
        <p:spPr>
          <a:xfrm rot="5400000">
            <a:off x="3158331" y="3212330"/>
            <a:ext cx="487340" cy="6804000"/>
          </a:xfrm>
          <a:prstGeom prst="rect">
            <a:avLst/>
          </a:prstGeom>
          <a:solidFill>
            <a:srgbClr val="1B9B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baseline="-25000" dirty="0"/>
          </a:p>
        </p:txBody>
      </p:sp>
      <p:sp>
        <p:nvSpPr>
          <p:cNvPr id="16" name="Прямоугольник 15"/>
          <p:cNvSpPr/>
          <p:nvPr userDrawn="1"/>
        </p:nvSpPr>
        <p:spPr>
          <a:xfrm rot="5400000">
            <a:off x="8219044" y="4936255"/>
            <a:ext cx="487339" cy="3356152"/>
          </a:xfrm>
          <a:prstGeom prst="rect">
            <a:avLst/>
          </a:prstGeom>
          <a:solidFill>
            <a:srgbClr val="3DB6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baseline="-25000" dirty="0"/>
          </a:p>
        </p:txBody>
      </p:sp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74" y="5730424"/>
            <a:ext cx="1080000" cy="12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734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922" y="649820"/>
            <a:ext cx="10058400" cy="5715000"/>
          </a:xfrm>
          <a:prstGeom prst="rect">
            <a:avLst/>
          </a:prstGeom>
        </p:spPr>
      </p:pic>
      <p:sp>
        <p:nvSpPr>
          <p:cNvPr id="15" name="Прямоугольник 14"/>
          <p:cNvSpPr/>
          <p:nvPr userDrawn="1"/>
        </p:nvSpPr>
        <p:spPr>
          <a:xfrm rot="5400000">
            <a:off x="10922725" y="5588726"/>
            <a:ext cx="487339" cy="2051210"/>
          </a:xfrm>
          <a:prstGeom prst="rect">
            <a:avLst/>
          </a:prstGeom>
          <a:solidFill>
            <a:srgbClr val="6CC0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baseline="-250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5400000">
            <a:off x="3158331" y="3212330"/>
            <a:ext cx="487340" cy="6804000"/>
          </a:xfrm>
          <a:prstGeom prst="rect">
            <a:avLst/>
          </a:prstGeom>
          <a:solidFill>
            <a:srgbClr val="1B9B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baseline="-25000" dirty="0"/>
          </a:p>
        </p:txBody>
      </p:sp>
      <p:sp>
        <p:nvSpPr>
          <p:cNvPr id="18" name="Прямоугольник 17"/>
          <p:cNvSpPr/>
          <p:nvPr userDrawn="1"/>
        </p:nvSpPr>
        <p:spPr>
          <a:xfrm rot="5400000">
            <a:off x="8219044" y="4936255"/>
            <a:ext cx="487339" cy="3356152"/>
          </a:xfrm>
          <a:prstGeom prst="rect">
            <a:avLst/>
          </a:prstGeom>
          <a:solidFill>
            <a:srgbClr val="3DB6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baseline="-25000" dirty="0"/>
          </a:p>
        </p:txBody>
      </p:sp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74" y="5730424"/>
            <a:ext cx="1080000" cy="12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975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724" r:id="rId2"/>
    <p:sldLayoutId id="2147483727" r:id="rId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3400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677" r:id="rId2"/>
    <p:sldLayoutId id="2147483679" r:id="rId3"/>
    <p:sldLayoutId id="2147483728" r:id="rId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gif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14.gi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gi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gi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1000" t="-3000" r="-1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323801" y="1836093"/>
            <a:ext cx="9505055" cy="146628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Квалифицированные кадры </a:t>
            </a:r>
            <a:br>
              <a:rPr lang="ru-RU" sz="36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</a:br>
            <a:r>
              <a:rPr lang="ru-RU" sz="36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для  сельхозтоваропроизводителей</a:t>
            </a:r>
            <a:endParaRPr lang="ru-RU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246849" y="3202184"/>
            <a:ext cx="4032448" cy="129614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PT Sans" panose="020B0503020203020204" pitchFamily="34" charset="-52"/>
                <a:cs typeface="Times New Roman" panose="02020603050405020304" pitchFamily="18" charset="0"/>
              </a:rPr>
              <a:t>Программа поддержки кадров для сельских территорий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ea typeface="PT Sans" panose="020B0503020203020204" pitchFamily="34" charset="-52"/>
              <a:cs typeface="Times New Roman" panose="02020603050405020304" pitchFamily="18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246849" y="597253"/>
            <a:ext cx="94107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458992" y="4428381"/>
            <a:ext cx="4617336" cy="706289"/>
          </a:xfrm>
          <a:prstGeom prst="rect">
            <a:avLst/>
          </a:prstGeom>
        </p:spPr>
        <p:txBody>
          <a:bodyPr wrap="square" lIns="89858" tIns="44929" rIns="89858" bIns="44929">
            <a:spAutoFit/>
          </a:bodyPr>
          <a:lstStyle/>
          <a:p>
            <a:pPr marL="7544" algn="r">
              <a:spcBef>
                <a:spcPts val="59"/>
              </a:spcBef>
            </a:pPr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Помощь в привлечении квалифицированных кадров </a:t>
            </a:r>
            <a:endParaRPr lang="en-US" sz="2000" b="1" dirty="0" smtClean="0">
              <a:solidFill>
                <a:schemeClr val="bg1"/>
              </a:solidFill>
              <a:latin typeface="Arial" panose="020B0604020202020204" pitchFamily="34" charset="0"/>
              <a:ea typeface="PT Sans" panose="020B0503020203020204" pitchFamily="34" charset="-5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9171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61"/>
          <p:cNvSpPr txBox="1"/>
          <p:nvPr/>
        </p:nvSpPr>
        <p:spPr>
          <a:xfrm>
            <a:off x="11644514" y="6397370"/>
            <a:ext cx="485140" cy="371832"/>
          </a:xfrm>
          <a:prstGeom prst="rect">
            <a:avLst/>
          </a:prstGeom>
        </p:spPr>
        <p:txBody>
          <a:bodyPr vert="horz" wrap="square" lIns="0" tIns="43179" rIns="0" bIns="0" rtlCol="0">
            <a:spAutoFit/>
          </a:bodyPr>
          <a:lstStyle/>
          <a:p>
            <a:pPr marL="50799" algn="ctr">
              <a:spcBef>
                <a:spcPts val="339"/>
              </a:spcBef>
            </a:pPr>
            <a:fld id="{81D60167-4931-47E6-BA6A-407CBD079E47}" type="slidenum">
              <a:rPr sz="2133" spc="-7" dirty="0">
                <a:solidFill>
                  <a:srgbClr val="D9D9D9"/>
                </a:solidFill>
                <a:latin typeface="Arial Black"/>
                <a:cs typeface="Arial Black"/>
              </a:rPr>
              <a:pPr marL="50799" algn="ctr">
                <a:spcBef>
                  <a:spcPts val="339"/>
                </a:spcBef>
              </a:pPr>
              <a:t>10</a:t>
            </a:fld>
            <a:endParaRPr sz="2133" dirty="0">
              <a:latin typeface="Arial Black"/>
              <a:cs typeface="Arial Black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07999" y="2207274"/>
            <a:ext cx="2630311" cy="147732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Заранее узнать 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в </a:t>
            </a:r>
          </a:p>
          <a:p>
            <a:pPr lvl="0" algn="ctr"/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министерстве сельского хозяйства и торговли Красноярского края</a:t>
            </a:r>
          </a:p>
        </p:txBody>
      </p:sp>
      <p:graphicFrame>
        <p:nvGraphicFramePr>
          <p:cNvPr id="22" name="Схема 21"/>
          <p:cNvGraphicFramePr/>
          <p:nvPr>
            <p:extLst>
              <p:ext uri="{D42A27DB-BD31-4B8C-83A1-F6EECF244321}">
                <p14:modId xmlns:p14="http://schemas.microsoft.com/office/powerpoint/2010/main" val="1884272922"/>
              </p:ext>
            </p:extLst>
          </p:nvPr>
        </p:nvGraphicFramePr>
        <p:xfrm>
          <a:off x="3767361" y="827498"/>
          <a:ext cx="7623429" cy="50878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3" name="Стрелка вправо 22"/>
          <p:cNvSpPr/>
          <p:nvPr/>
        </p:nvSpPr>
        <p:spPr>
          <a:xfrm>
            <a:off x="3233118" y="2972507"/>
            <a:ext cx="678259" cy="716305"/>
          </a:xfrm>
          <a:prstGeom prst="rightArrow">
            <a:avLst/>
          </a:prstGeom>
          <a:solidFill>
            <a:srgbClr val="9DD69A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018335" y="1378893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/>
                </a:solidFill>
              </a:rPr>
              <a:t>1</a:t>
            </a:r>
            <a:endParaRPr lang="ru-RU" sz="2400" b="1" dirty="0">
              <a:solidFill>
                <a:schemeClr val="accent6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478152" y="2551141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/>
                </a:solidFill>
              </a:rPr>
              <a:t>2</a:t>
            </a:r>
            <a:endParaRPr lang="ru-RU" sz="2400" b="1" dirty="0">
              <a:solidFill>
                <a:schemeClr val="accent6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018335" y="4907285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/>
                </a:solidFill>
              </a:rPr>
              <a:t>4</a:t>
            </a:r>
            <a:endParaRPr lang="ru-RU" sz="2400" b="1" dirty="0">
              <a:solidFill>
                <a:schemeClr val="accent6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478152" y="3717057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/>
                </a:solidFill>
              </a:rPr>
              <a:t>3</a:t>
            </a:r>
            <a:endParaRPr lang="ru-RU" sz="2400" b="1" dirty="0">
              <a:solidFill>
                <a:schemeClr val="accent6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274" y="810313"/>
            <a:ext cx="1677765" cy="12598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293" y="4145036"/>
            <a:ext cx="1403728" cy="1524498"/>
          </a:xfrm>
          <a:prstGeom prst="rect">
            <a:avLst/>
          </a:prstGeom>
        </p:spPr>
      </p:pic>
      <p:cxnSp>
        <p:nvCxnSpPr>
          <p:cNvPr id="16" name="Прямая соединительная линия 15"/>
          <p:cNvCxnSpPr/>
          <p:nvPr/>
        </p:nvCxnSpPr>
        <p:spPr>
          <a:xfrm>
            <a:off x="246849" y="597253"/>
            <a:ext cx="94107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48C0B334-DCAC-4FD0-AE97-5FED7DAC250B}"/>
              </a:ext>
            </a:extLst>
          </p:cNvPr>
          <p:cNvSpPr txBox="1"/>
          <p:nvPr/>
        </p:nvSpPr>
        <p:spPr>
          <a:xfrm>
            <a:off x="629643" y="137186"/>
            <a:ext cx="10752731" cy="460067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ru-RU" sz="2400" b="1" dirty="0" smtClean="0">
                <a:solidFill>
                  <a:srgbClr val="0F7535"/>
                </a:solidFill>
                <a:latin typeface="Arial Black" panose="020B0A04020102020204" pitchFamily="34" charset="0"/>
                <a:ea typeface="PT Sans" panose="020B0503020203020204" pitchFamily="34" charset="-52"/>
                <a:cs typeface="Times New Roman" panose="02020603050405020304" pitchFamily="18" charset="0"/>
              </a:rPr>
              <a:t>Памятка для СХТП</a:t>
            </a:r>
            <a:endParaRPr lang="ru-RU" sz="2400" dirty="0">
              <a:solidFill>
                <a:srgbClr val="0F7535"/>
              </a:solidFill>
              <a:latin typeface="Arial Black" panose="020B0A04020102020204" pitchFamily="34" charset="0"/>
              <a:ea typeface="PT Sans" panose="020B0503020203020204" pitchFamily="34" charset="-52"/>
              <a:cs typeface="Times New Roman" panose="02020603050405020304" pitchFamily="18" charset="0"/>
            </a:endParaRPr>
          </a:p>
        </p:txBody>
      </p:sp>
      <p:sp>
        <p:nvSpPr>
          <p:cNvPr id="18" name="object 17"/>
          <p:cNvSpPr txBox="1"/>
          <p:nvPr/>
        </p:nvSpPr>
        <p:spPr>
          <a:xfrm>
            <a:off x="1016585" y="6451655"/>
            <a:ext cx="5623206" cy="274123"/>
          </a:xfrm>
          <a:prstGeom prst="rect">
            <a:avLst/>
          </a:prstGeom>
        </p:spPr>
        <p:txBody>
          <a:bodyPr vert="horz" wrap="square" lIns="0" tIns="17472" rIns="0" bIns="0" rtlCol="0">
            <a:spAutoFit/>
          </a:bodyPr>
          <a:lstStyle/>
          <a:p>
            <a:pPr marL="473840" lvl="1">
              <a:lnSpc>
                <a:spcPts val="2000"/>
              </a:lnSpc>
            </a:pPr>
            <a:r>
              <a:rPr lang="ru-RU" sz="1200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ПРОГРАММА ПОДДЕРЖКИ КАДРОВ ДЛЯ СЕЛЬСКИХ ТЕРРИТОРИЙ</a:t>
            </a:r>
            <a:endParaRPr lang="ru-RU" sz="1200" b="1" dirty="0">
              <a:solidFill>
                <a:srgbClr val="FFC000"/>
              </a:solidFill>
              <a:latin typeface="Arial" panose="020B0604020202020204" pitchFamily="34" charset="0"/>
              <a:ea typeface="PT Sans" panose="020B0503020203020204" pitchFamily="34" charset="-5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944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61"/>
          <p:cNvSpPr txBox="1"/>
          <p:nvPr/>
        </p:nvSpPr>
        <p:spPr>
          <a:xfrm>
            <a:off x="11644514" y="6397370"/>
            <a:ext cx="485140" cy="371832"/>
          </a:xfrm>
          <a:prstGeom prst="rect">
            <a:avLst/>
          </a:prstGeom>
        </p:spPr>
        <p:txBody>
          <a:bodyPr vert="horz" wrap="square" lIns="0" tIns="43179" rIns="0" bIns="0" rtlCol="0">
            <a:spAutoFit/>
          </a:bodyPr>
          <a:lstStyle/>
          <a:p>
            <a:pPr marL="50799" algn="ctr">
              <a:spcBef>
                <a:spcPts val="339"/>
              </a:spcBef>
            </a:pPr>
            <a:fld id="{81D60167-4931-47E6-BA6A-407CBD079E47}" type="slidenum">
              <a:rPr sz="2133" spc="-7" dirty="0">
                <a:solidFill>
                  <a:srgbClr val="D9D9D9"/>
                </a:solidFill>
                <a:latin typeface="Arial Black"/>
                <a:cs typeface="Arial Black"/>
              </a:rPr>
              <a:pPr marL="50799" algn="ctr">
                <a:spcBef>
                  <a:spcPts val="339"/>
                </a:spcBef>
              </a:pPr>
              <a:t>11</a:t>
            </a:fld>
            <a:endParaRPr sz="2133" dirty="0">
              <a:latin typeface="Arial Black"/>
              <a:cs typeface="Arial Black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246849" y="597253"/>
            <a:ext cx="94107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48C0B334-DCAC-4FD0-AE97-5FED7DAC250B}"/>
              </a:ext>
            </a:extLst>
          </p:cNvPr>
          <p:cNvSpPr txBox="1"/>
          <p:nvPr/>
        </p:nvSpPr>
        <p:spPr>
          <a:xfrm>
            <a:off x="629643" y="137186"/>
            <a:ext cx="10752731" cy="460067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ru-RU" sz="2400" b="1" dirty="0" smtClean="0">
                <a:solidFill>
                  <a:srgbClr val="0F7535"/>
                </a:solidFill>
                <a:latin typeface="Arial Black" panose="020B0A04020102020204" pitchFamily="34" charset="0"/>
                <a:ea typeface="PT Sans" panose="020B0503020203020204" pitchFamily="34" charset="-52"/>
                <a:cs typeface="Times New Roman" panose="02020603050405020304" pitchFamily="18" charset="0"/>
              </a:rPr>
              <a:t>Ответы на часто задаваемые вопросы</a:t>
            </a:r>
            <a:endParaRPr lang="ru-RU" sz="2400" dirty="0">
              <a:solidFill>
                <a:srgbClr val="0F7535"/>
              </a:solidFill>
              <a:latin typeface="Arial Black" panose="020B0A04020102020204" pitchFamily="34" charset="0"/>
              <a:ea typeface="PT Sans" panose="020B0503020203020204" pitchFamily="34" charset="-52"/>
              <a:cs typeface="Times New Roman" panose="02020603050405020304" pitchFamily="18" charset="0"/>
            </a:endParaRPr>
          </a:p>
        </p:txBody>
      </p:sp>
      <p:sp>
        <p:nvSpPr>
          <p:cNvPr id="32" name="object 17"/>
          <p:cNvSpPr txBox="1"/>
          <p:nvPr/>
        </p:nvSpPr>
        <p:spPr>
          <a:xfrm>
            <a:off x="1016585" y="6451655"/>
            <a:ext cx="5623206" cy="274123"/>
          </a:xfrm>
          <a:prstGeom prst="rect">
            <a:avLst/>
          </a:prstGeom>
        </p:spPr>
        <p:txBody>
          <a:bodyPr vert="horz" wrap="square" lIns="0" tIns="17472" rIns="0" bIns="0" rtlCol="0">
            <a:spAutoFit/>
          </a:bodyPr>
          <a:lstStyle/>
          <a:p>
            <a:pPr marL="473840" lvl="1">
              <a:lnSpc>
                <a:spcPts val="2000"/>
              </a:lnSpc>
            </a:pPr>
            <a:r>
              <a:rPr lang="ru-RU" sz="1200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ПРОГРАММА ПОДДЕРЖКИ КАДРОВ ДЛЯ СЕЛЬСКИХ ТЕРРИТОРИЙ</a:t>
            </a:r>
            <a:endParaRPr lang="ru-RU" sz="1200" b="1" dirty="0">
              <a:solidFill>
                <a:srgbClr val="FFC000"/>
              </a:solidFill>
              <a:latin typeface="Arial" panose="020B0604020202020204" pitchFamily="34" charset="0"/>
              <a:ea typeface="PT Sans" panose="020B0503020203020204" pitchFamily="34" charset="-52"/>
              <a:cs typeface="Arial" panose="020B0604020202020204" pitchFamily="34" charset="0"/>
            </a:endParaRPr>
          </a:p>
        </p:txBody>
      </p:sp>
      <p:grpSp>
        <p:nvGrpSpPr>
          <p:cNvPr id="33" name="Группа 32"/>
          <p:cNvGrpSpPr/>
          <p:nvPr/>
        </p:nvGrpSpPr>
        <p:grpSpPr>
          <a:xfrm>
            <a:off x="314849" y="889298"/>
            <a:ext cx="11648552" cy="1057016"/>
            <a:chOff x="314850" y="1011537"/>
            <a:chExt cx="11648552" cy="1057016"/>
          </a:xfrm>
        </p:grpSpPr>
        <p:sp>
          <p:nvSpPr>
            <p:cNvPr id="34" name="Скругленный прямоугольник 33"/>
            <p:cNvSpPr/>
            <p:nvPr/>
          </p:nvSpPr>
          <p:spPr>
            <a:xfrm>
              <a:off x="1016587" y="1011537"/>
              <a:ext cx="2520134" cy="1036530"/>
            </a:xfrm>
            <a:prstGeom prst="roundRect">
              <a:avLst/>
            </a:prstGeom>
            <a:solidFill>
              <a:schemeClr val="tx1">
                <a:lumMod val="10000"/>
                <a:lumOff val="90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tIns="72000" rIns="108000" bIns="72000" rtlCol="0" anchor="ctr"/>
            <a:lstStyle/>
            <a:p>
              <a:pPr marL="16640">
                <a:lnSpc>
                  <a:spcPts val="2000"/>
                </a:lnSpc>
              </a:pPr>
              <a:r>
                <a:rPr lang="ru-RU" sz="1400" dirty="0">
                  <a:solidFill>
                    <a:schemeClr val="tx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Что делать, если студент учится плохо?</a:t>
              </a:r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314850" y="1355395"/>
              <a:ext cx="483466" cy="34881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16640">
                <a:lnSpc>
                  <a:spcPts val="2000"/>
                </a:lnSpc>
              </a:pPr>
              <a:r>
                <a:rPr lang="ru-RU" sz="3600" b="1" dirty="0">
                  <a:solidFill>
                    <a:schemeClr val="accent3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36" name="Скругленный прямоугольник 35"/>
            <p:cNvSpPr/>
            <p:nvPr/>
          </p:nvSpPr>
          <p:spPr>
            <a:xfrm>
              <a:off x="3828190" y="1032023"/>
              <a:ext cx="8135212" cy="1036530"/>
            </a:xfrm>
            <a:prstGeom prst="roundRect">
              <a:avLst/>
            </a:prstGeom>
            <a:solidFill>
              <a:schemeClr val="tx1">
                <a:lumMod val="10000"/>
                <a:lumOff val="90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tIns="72000" rIns="108000" bIns="72000" rtlCol="0" anchor="ctr"/>
            <a:lstStyle/>
            <a:p>
              <a:pPr marL="16640">
                <a:lnSpc>
                  <a:spcPts val="2000"/>
                </a:lnSpc>
              </a:pPr>
              <a:r>
                <a:rPr lang="ru-RU" sz="1400" dirty="0">
                  <a:solidFill>
                    <a:schemeClr val="tx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Вы можете запрашивать в образовательной организации результаты освоения обучающимся образовательной программы. В случае неисполнения своих обязанностей обучающийся обязан возместить СХТП расходы по договору</a:t>
              </a:r>
            </a:p>
          </p:txBody>
        </p:sp>
      </p:grpSp>
      <p:grpSp>
        <p:nvGrpSpPr>
          <p:cNvPr id="37" name="Группа 36"/>
          <p:cNvGrpSpPr/>
          <p:nvPr/>
        </p:nvGrpSpPr>
        <p:grpSpPr>
          <a:xfrm>
            <a:off x="314849" y="2146598"/>
            <a:ext cx="11648552" cy="1057016"/>
            <a:chOff x="314850" y="1011537"/>
            <a:chExt cx="11648552" cy="1057016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38" name="Скругленный прямоугольник 37"/>
            <p:cNvSpPr/>
            <p:nvPr/>
          </p:nvSpPr>
          <p:spPr>
            <a:xfrm>
              <a:off x="1016587" y="1011537"/>
              <a:ext cx="2520134" cy="1036530"/>
            </a:xfrm>
            <a:prstGeom prst="roundRect">
              <a:avLst/>
            </a:prstGeom>
            <a:grpFill/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tIns="72000" rIns="108000" bIns="72000" rtlCol="0" anchor="ctr"/>
            <a:lstStyle/>
            <a:p>
              <a:pPr marL="16640">
                <a:lnSpc>
                  <a:spcPts val="2000"/>
                </a:lnSpc>
              </a:pPr>
              <a:r>
                <a:rPr lang="ru-RU" sz="1400" dirty="0">
                  <a:solidFill>
                    <a:schemeClr val="tx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Что делать, если студент передумал учиться по данному направлению?</a:t>
              </a:r>
            </a:p>
          </p:txBody>
        </p:sp>
        <p:sp>
          <p:nvSpPr>
            <p:cNvPr id="39" name="Прямоугольник 38"/>
            <p:cNvSpPr/>
            <p:nvPr/>
          </p:nvSpPr>
          <p:spPr>
            <a:xfrm>
              <a:off x="314850" y="1355395"/>
              <a:ext cx="483466" cy="34881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marL="16640">
                <a:lnSpc>
                  <a:spcPts val="2000"/>
                </a:lnSpc>
              </a:pPr>
              <a:r>
                <a:rPr lang="ru-RU" sz="3600" b="1" dirty="0">
                  <a:solidFill>
                    <a:schemeClr val="accent3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40" name="Скругленный прямоугольник 39"/>
            <p:cNvSpPr/>
            <p:nvPr/>
          </p:nvSpPr>
          <p:spPr>
            <a:xfrm>
              <a:off x="3828190" y="1032023"/>
              <a:ext cx="8135212" cy="1036530"/>
            </a:xfrm>
            <a:prstGeom prst="roundRect">
              <a:avLst/>
            </a:prstGeom>
            <a:grpFill/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tIns="72000" rIns="108000" bIns="72000" rtlCol="0" anchor="ctr"/>
            <a:lstStyle/>
            <a:p>
              <a:pPr marL="16640">
                <a:lnSpc>
                  <a:spcPts val="2000"/>
                </a:lnSpc>
              </a:pPr>
              <a:r>
                <a:rPr lang="ru-RU" sz="1400" dirty="0">
                  <a:solidFill>
                    <a:schemeClr val="tx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 ученическом договоре или в договоре о целевом обучении указывается образовательная программа, по которой студент обязан обучиться. В случае смены программы необходимо заключить дополнительное соглашение со студентом.</a:t>
              </a:r>
            </a:p>
          </p:txBody>
        </p:sp>
      </p:grpSp>
      <p:grpSp>
        <p:nvGrpSpPr>
          <p:cNvPr id="45" name="Группа 44"/>
          <p:cNvGrpSpPr/>
          <p:nvPr/>
        </p:nvGrpSpPr>
        <p:grpSpPr>
          <a:xfrm>
            <a:off x="267159" y="3433403"/>
            <a:ext cx="11648552" cy="1057016"/>
            <a:chOff x="314850" y="1011537"/>
            <a:chExt cx="11648552" cy="1057016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46" name="Скругленный прямоугольник 45"/>
            <p:cNvSpPr/>
            <p:nvPr/>
          </p:nvSpPr>
          <p:spPr>
            <a:xfrm>
              <a:off x="1016587" y="1011537"/>
              <a:ext cx="2520134" cy="1036530"/>
            </a:xfrm>
            <a:prstGeom prst="roundRect">
              <a:avLst/>
            </a:prstGeom>
            <a:grpFill/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tIns="72000" rIns="108000" bIns="72000" rtlCol="0" anchor="ctr"/>
            <a:lstStyle/>
            <a:p>
              <a:pPr marL="16640">
                <a:lnSpc>
                  <a:spcPts val="2000"/>
                </a:lnSpc>
              </a:pPr>
              <a:r>
                <a:rPr lang="ru-RU" sz="1400" dirty="0">
                  <a:solidFill>
                    <a:schemeClr val="tx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Можно ли предложить практиканту постоянное рабочее место?</a:t>
              </a:r>
            </a:p>
          </p:txBody>
        </p:sp>
        <p:sp>
          <p:nvSpPr>
            <p:cNvPr id="47" name="Прямоугольник 46"/>
            <p:cNvSpPr/>
            <p:nvPr/>
          </p:nvSpPr>
          <p:spPr>
            <a:xfrm>
              <a:off x="314850" y="1355395"/>
              <a:ext cx="483466" cy="34881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marL="16640">
                <a:lnSpc>
                  <a:spcPts val="2000"/>
                </a:lnSpc>
              </a:pPr>
              <a:r>
                <a:rPr lang="ru-RU" sz="3600" b="1" dirty="0">
                  <a:solidFill>
                    <a:schemeClr val="accent3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48" name="Скругленный прямоугольник 47"/>
            <p:cNvSpPr/>
            <p:nvPr/>
          </p:nvSpPr>
          <p:spPr>
            <a:xfrm>
              <a:off x="3828190" y="1032023"/>
              <a:ext cx="8135212" cy="1036530"/>
            </a:xfrm>
            <a:prstGeom prst="roundRect">
              <a:avLst/>
            </a:prstGeom>
            <a:grpFill/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tIns="72000" rIns="108000" bIns="72000" rtlCol="0" anchor="ctr"/>
            <a:lstStyle/>
            <a:p>
              <a:pPr marL="16640">
                <a:lnSpc>
                  <a:spcPts val="2000"/>
                </a:lnSpc>
              </a:pPr>
              <a:r>
                <a:rPr lang="ru-RU" sz="1400" dirty="0">
                  <a:solidFill>
                    <a:schemeClr val="tx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Компенсация расходов осуществляется только на период прохождения практики. В дальнейшем оплата труда и проживания осуществляется за счёт работодателя.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32797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61"/>
          <p:cNvSpPr txBox="1"/>
          <p:nvPr/>
        </p:nvSpPr>
        <p:spPr>
          <a:xfrm>
            <a:off x="11644514" y="6397370"/>
            <a:ext cx="485140" cy="371832"/>
          </a:xfrm>
          <a:prstGeom prst="rect">
            <a:avLst/>
          </a:prstGeom>
        </p:spPr>
        <p:txBody>
          <a:bodyPr vert="horz" wrap="square" lIns="0" tIns="43179" rIns="0" bIns="0" rtlCol="0">
            <a:spAutoFit/>
          </a:bodyPr>
          <a:lstStyle/>
          <a:p>
            <a:pPr marL="50799" algn="ctr">
              <a:spcBef>
                <a:spcPts val="339"/>
              </a:spcBef>
            </a:pPr>
            <a:fld id="{81D60167-4931-47E6-BA6A-407CBD079E47}" type="slidenum">
              <a:rPr sz="2133" spc="-7" dirty="0">
                <a:solidFill>
                  <a:srgbClr val="D9D9D9"/>
                </a:solidFill>
                <a:latin typeface="Arial Black"/>
                <a:cs typeface="Arial Black"/>
              </a:rPr>
              <a:pPr marL="50799" algn="ctr">
                <a:spcBef>
                  <a:spcPts val="339"/>
                </a:spcBef>
              </a:pPr>
              <a:t>12</a:t>
            </a:fld>
            <a:endParaRPr sz="2133" dirty="0">
              <a:latin typeface="Arial Black"/>
              <a:cs typeface="Arial Black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246849" y="597253"/>
            <a:ext cx="94107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48C0B334-DCAC-4FD0-AE97-5FED7DAC250B}"/>
              </a:ext>
            </a:extLst>
          </p:cNvPr>
          <p:cNvSpPr txBox="1"/>
          <p:nvPr/>
        </p:nvSpPr>
        <p:spPr>
          <a:xfrm>
            <a:off x="629643" y="137186"/>
            <a:ext cx="10752731" cy="460067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ru-RU" sz="2400" b="1" dirty="0" smtClean="0">
                <a:solidFill>
                  <a:srgbClr val="0F7535"/>
                </a:solidFill>
                <a:latin typeface="Arial Black" panose="020B0A04020102020204" pitchFamily="34" charset="0"/>
                <a:ea typeface="PT Sans" panose="020B0503020203020204" pitchFamily="34" charset="-52"/>
                <a:cs typeface="Times New Roman" panose="02020603050405020304" pitchFamily="18" charset="0"/>
              </a:rPr>
              <a:t>Где можно получить помощь и информацию?</a:t>
            </a:r>
            <a:endParaRPr lang="ru-RU" sz="2400" dirty="0">
              <a:solidFill>
                <a:srgbClr val="0F7535"/>
              </a:solidFill>
              <a:latin typeface="Arial Black" panose="020B0A04020102020204" pitchFamily="34" charset="0"/>
              <a:ea typeface="PT Sans" panose="020B0503020203020204" pitchFamily="34" charset="-52"/>
              <a:cs typeface="Times New Roman" panose="02020603050405020304" pitchFamily="18" charset="0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673531" y="2629206"/>
            <a:ext cx="8084780" cy="181300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vert="horz" wrap="square" lIns="0" tIns="17472" rIns="0" bIns="0" rtlCol="0">
            <a:spAutoFit/>
          </a:bodyPr>
          <a:lstStyle/>
          <a:p>
            <a:pPr marL="16640" algn="ctr">
              <a:lnSpc>
                <a:spcPts val="2000"/>
              </a:lnSpc>
            </a:pPr>
            <a:r>
              <a:rPr lang="ru-RU" sz="1400" b="1" dirty="0" smtClean="0"/>
              <a:t>Контактные данные</a:t>
            </a:r>
          </a:p>
          <a:p>
            <a:pPr marL="16640" algn="ctr">
              <a:lnSpc>
                <a:spcPts val="2000"/>
              </a:lnSpc>
            </a:pPr>
            <a:endParaRPr lang="ru-RU" sz="1400" b="1" dirty="0" smtClean="0"/>
          </a:p>
          <a:p>
            <a:pPr marL="16640">
              <a:lnSpc>
                <a:spcPts val="2000"/>
              </a:lnSpc>
            </a:pPr>
            <a:r>
              <a:rPr lang="ru-RU" sz="1400" b="1" dirty="0" smtClean="0"/>
              <a:t>Газенкампф Алла Карловна </a:t>
            </a:r>
            <a:r>
              <a:rPr lang="ru-RU" sz="1400" dirty="0" smtClean="0"/>
              <a:t>– руководитель сектора кадрового обеспечения АПК, отдела правовой, кадровой работы и ведомственного контроля, </a:t>
            </a:r>
            <a:r>
              <a:rPr lang="ru-RU" sz="1400" b="1" dirty="0" smtClean="0"/>
              <a:t>т. 221-74-25</a:t>
            </a:r>
            <a:endParaRPr lang="ru-RU" sz="1400" b="1" dirty="0"/>
          </a:p>
          <a:p>
            <a:pPr marL="16640">
              <a:lnSpc>
                <a:spcPts val="2000"/>
              </a:lnSpc>
            </a:pPr>
            <a:r>
              <a:rPr lang="ru-RU" sz="1400" b="1" dirty="0" smtClean="0"/>
              <a:t>Ещенко Дарья Сергеевна </a:t>
            </a:r>
            <a:r>
              <a:rPr lang="ru-RU" sz="1400" dirty="0" smtClean="0"/>
              <a:t>– главный </a:t>
            </a:r>
            <a:r>
              <a:rPr lang="ru-RU" sz="1400" dirty="0"/>
              <a:t>специалист сектора кадрового обеспечения АПК, отдела правовой, кадровой работы и ведомственного контроля, </a:t>
            </a:r>
            <a:r>
              <a:rPr lang="ru-RU" sz="1400" b="1" dirty="0"/>
              <a:t>т. </a:t>
            </a:r>
            <a:r>
              <a:rPr lang="ru-RU" sz="1400" b="1" dirty="0" smtClean="0"/>
              <a:t>265-23-29</a:t>
            </a:r>
          </a:p>
          <a:p>
            <a:pPr marL="16640">
              <a:lnSpc>
                <a:spcPts val="2000"/>
              </a:lnSpc>
            </a:pPr>
            <a:endParaRPr lang="ru-RU" sz="1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350" y="1852919"/>
            <a:ext cx="1552575" cy="1552575"/>
          </a:xfrm>
          <a:prstGeom prst="rect">
            <a:avLst/>
          </a:prstGeom>
        </p:spPr>
      </p:pic>
      <p:sp>
        <p:nvSpPr>
          <p:cNvPr id="9" name="object 17"/>
          <p:cNvSpPr txBox="1"/>
          <p:nvPr/>
        </p:nvSpPr>
        <p:spPr>
          <a:xfrm>
            <a:off x="816560" y="6451655"/>
            <a:ext cx="5623206" cy="274123"/>
          </a:xfrm>
          <a:prstGeom prst="rect">
            <a:avLst/>
          </a:prstGeom>
        </p:spPr>
        <p:txBody>
          <a:bodyPr vert="horz" wrap="square" lIns="0" tIns="17472" rIns="0" bIns="0" rtlCol="0">
            <a:spAutoFit/>
          </a:bodyPr>
          <a:lstStyle/>
          <a:p>
            <a:pPr marL="473840" lvl="1">
              <a:lnSpc>
                <a:spcPts val="2000"/>
              </a:lnSpc>
            </a:pPr>
            <a:r>
              <a:rPr lang="ru-RU" sz="1200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ПРОГРАММА ПОДДЕРЖКИ КАДРОВ ДЛЯ СЕЛЬСКИХ ТЕРРИТОРИЙ</a:t>
            </a:r>
            <a:endParaRPr lang="ru-RU" sz="1200" b="1" dirty="0">
              <a:solidFill>
                <a:srgbClr val="FFC000"/>
              </a:solidFill>
              <a:latin typeface="Arial" panose="020B0604020202020204" pitchFamily="34" charset="0"/>
              <a:ea typeface="PT Sans" panose="020B0503020203020204" pitchFamily="34" charset="-52"/>
              <a:cs typeface="Arial" panose="020B0604020202020204" pitchFamily="34" charset="0"/>
            </a:endParaRPr>
          </a:p>
        </p:txBody>
      </p:sp>
      <p:sp>
        <p:nvSpPr>
          <p:cNvPr id="10" name="object 17"/>
          <p:cNvSpPr txBox="1"/>
          <p:nvPr/>
        </p:nvSpPr>
        <p:spPr>
          <a:xfrm>
            <a:off x="2673531" y="1438690"/>
            <a:ext cx="8084780" cy="787084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vert="horz" wrap="square" lIns="0" tIns="17472" rIns="0" bIns="0" rtlCol="0">
            <a:spAutoFit/>
          </a:bodyPr>
          <a:lstStyle/>
          <a:p>
            <a:pPr marL="16640" algn="ctr">
              <a:lnSpc>
                <a:spcPts val="2000"/>
              </a:lnSpc>
            </a:pPr>
            <a:endParaRPr lang="ru-RU" dirty="0" smtClean="0"/>
          </a:p>
          <a:p>
            <a:pPr marL="16640" algn="ctr">
              <a:lnSpc>
                <a:spcPts val="2000"/>
              </a:lnSpc>
            </a:pPr>
            <a:r>
              <a:rPr lang="ru-RU" dirty="0" smtClean="0"/>
              <a:t>Министерство сельского хозяйства и торговли Красноярского края</a:t>
            </a:r>
          </a:p>
          <a:p>
            <a:pPr marL="16640">
              <a:lnSpc>
                <a:spcPts val="2000"/>
              </a:lnSpc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79653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object 61"/>
          <p:cNvSpPr txBox="1"/>
          <p:nvPr/>
        </p:nvSpPr>
        <p:spPr>
          <a:xfrm>
            <a:off x="11644514" y="6397370"/>
            <a:ext cx="485140" cy="371832"/>
          </a:xfrm>
          <a:prstGeom prst="rect">
            <a:avLst/>
          </a:prstGeom>
        </p:spPr>
        <p:txBody>
          <a:bodyPr vert="horz" wrap="square" lIns="0" tIns="43179" rIns="0" bIns="0" rtlCol="0">
            <a:spAutoFit/>
          </a:bodyPr>
          <a:lstStyle/>
          <a:p>
            <a:pPr marL="50799" algn="ctr">
              <a:spcBef>
                <a:spcPts val="339"/>
              </a:spcBef>
            </a:pPr>
            <a:fld id="{81D60167-4931-47E6-BA6A-407CBD079E47}" type="slidenum">
              <a:rPr sz="2133" spc="-7" dirty="0">
                <a:solidFill>
                  <a:srgbClr val="D9D9D9"/>
                </a:solidFill>
                <a:latin typeface="Arial Black"/>
                <a:cs typeface="Arial Black"/>
              </a:rPr>
              <a:pPr marL="50799" algn="ctr">
                <a:spcBef>
                  <a:spcPts val="339"/>
                </a:spcBef>
              </a:pPr>
              <a:t>2</a:t>
            </a:fld>
            <a:endParaRPr sz="2133" dirty="0">
              <a:latin typeface="Arial Black"/>
              <a:cs typeface="Arial Black"/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246849" y="597253"/>
            <a:ext cx="94107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5249902" y="737618"/>
            <a:ext cx="6394612" cy="398512"/>
          </a:xfrm>
          <a:prstGeom prst="rect">
            <a:avLst/>
          </a:prstGeom>
        </p:spPr>
        <p:txBody>
          <a:bodyPr wrap="square" lIns="89858" tIns="44929" rIns="89858" bIns="44929">
            <a:spAutoFit/>
          </a:bodyPr>
          <a:lstStyle/>
          <a:p>
            <a:pPr marL="7544" algn="r">
              <a:spcBef>
                <a:spcPts val="59"/>
              </a:spcBef>
            </a:pP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Помощь в привлечении квалифицированных кадров </a:t>
            </a:r>
            <a:endParaRPr lang="en-US" sz="2000" dirty="0" smtClean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ea typeface="PT Sans" panose="020B0503020203020204" pitchFamily="34" charset="-52"/>
              <a:cs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48C0B334-DCAC-4FD0-AE97-5FED7DAC250B}"/>
              </a:ext>
            </a:extLst>
          </p:cNvPr>
          <p:cNvSpPr txBox="1"/>
          <p:nvPr/>
        </p:nvSpPr>
        <p:spPr>
          <a:xfrm>
            <a:off x="629643" y="137186"/>
            <a:ext cx="10752731" cy="460067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ru-RU" sz="2400" b="1" dirty="0" smtClean="0">
                <a:solidFill>
                  <a:srgbClr val="1C8944"/>
                </a:solidFill>
                <a:latin typeface="Arial Black" panose="020B0A04020102020204" pitchFamily="34" charset="0"/>
                <a:ea typeface="PT Sans" panose="020B0503020203020204" pitchFamily="34" charset="-52"/>
                <a:cs typeface="Times New Roman" panose="02020603050405020304" pitchFamily="18" charset="0"/>
              </a:rPr>
              <a:t>Программа поддержки кадров для сельских территорий</a:t>
            </a:r>
            <a:endParaRPr lang="ru-RU" sz="2400" dirty="0">
              <a:solidFill>
                <a:srgbClr val="1C8944"/>
              </a:solidFill>
              <a:latin typeface="Arial Black" panose="020B0A04020102020204" pitchFamily="34" charset="0"/>
              <a:ea typeface="PT Sans" panose="020B0503020203020204" pitchFamily="34" charset="-52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0" t="3607" r="5799" b="5217"/>
          <a:stretch/>
        </p:blipFill>
        <p:spPr bwMode="auto">
          <a:xfrm flipH="1">
            <a:off x="8103220" y="1517073"/>
            <a:ext cx="3279154" cy="1846246"/>
          </a:xfrm>
          <a:prstGeom prst="rect">
            <a:avLst/>
          </a:prstGeom>
          <a:solidFill>
            <a:srgbClr val="FFFFFF">
              <a:shade val="85000"/>
            </a:srgbClr>
          </a:solidFill>
          <a:ln w="9525">
            <a:noFill/>
            <a:miter lim="800000"/>
            <a:headEnd/>
            <a:tailEnd/>
          </a:ln>
          <a:effectLst/>
          <a:extLst/>
        </p:spPr>
      </p:pic>
      <p:sp>
        <p:nvSpPr>
          <p:cNvPr id="42" name="Прямоугольник 41"/>
          <p:cNvSpPr/>
          <p:nvPr/>
        </p:nvSpPr>
        <p:spPr>
          <a:xfrm>
            <a:off x="1177695" y="1794985"/>
            <a:ext cx="6422970" cy="132184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89858" tIns="44929" rIns="89858" bIns="44929">
            <a:spAutoFit/>
          </a:bodyPr>
          <a:lstStyle/>
          <a:p>
            <a:pPr marL="7544">
              <a:spcBef>
                <a:spcPts val="59"/>
              </a:spcBef>
            </a:pPr>
            <a:r>
              <a:rPr lang="ru-RU" sz="2000" dirty="0" smtClean="0"/>
              <a:t>Госпрограммой «Комплексное развитие сельских территорий» предусмотрены субсидии </a:t>
            </a:r>
            <a:r>
              <a:rPr lang="ru-RU" sz="2000" dirty="0"/>
              <a:t>на возмещение затрат </a:t>
            </a:r>
            <a:r>
              <a:rPr lang="ru-RU" sz="2000" dirty="0" smtClean="0"/>
              <a:t>сельхозтоваропроизводителей на привлечение квалифицированных </a:t>
            </a:r>
            <a:r>
              <a:rPr lang="ru-RU" sz="2000" dirty="0"/>
              <a:t>кадров</a:t>
            </a:r>
            <a:endParaRPr lang="ru-RU" sz="2000" dirty="0">
              <a:latin typeface="Arial" panose="020B0604020202020204" pitchFamily="34" charset="0"/>
              <a:ea typeface="PT Sans" panose="020B0503020203020204" pitchFamily="34" charset="-52"/>
              <a:cs typeface="Arial" panose="020B0604020202020204" pitchFamily="34" charset="0"/>
            </a:endParaRPr>
          </a:p>
        </p:txBody>
      </p:sp>
      <p:sp>
        <p:nvSpPr>
          <p:cNvPr id="47" name="object 17"/>
          <p:cNvSpPr txBox="1"/>
          <p:nvPr/>
        </p:nvSpPr>
        <p:spPr>
          <a:xfrm>
            <a:off x="3756990" y="4784224"/>
            <a:ext cx="7474548" cy="792214"/>
          </a:xfrm>
          <a:prstGeom prst="rect">
            <a:avLst/>
          </a:prstGeom>
        </p:spPr>
        <p:txBody>
          <a:bodyPr vert="horz" wrap="square" lIns="0" tIns="17472" rIns="0" bIns="0" rtlCol="0">
            <a:spAutoFit/>
          </a:bodyPr>
          <a:lstStyle/>
          <a:p>
            <a:pPr marL="16640">
              <a:lnSpc>
                <a:spcPts val="2000"/>
              </a:lnSpc>
            </a:pPr>
            <a:r>
              <a:rPr lang="ru-RU" sz="1600" dirty="0"/>
              <a:t>К</a:t>
            </a:r>
            <a:r>
              <a:rPr lang="ru-RU" sz="1600" dirty="0" smtClean="0"/>
              <a:t>омпенсация </a:t>
            </a:r>
            <a:r>
              <a:rPr lang="ru-RU" sz="1600" dirty="0"/>
              <a:t>предприятиям до 90% затрат на оплату труда и проживание студентов техникумов и вузов, обучающихся по сельскохозяйственным специальностям, привлеченных для </a:t>
            </a:r>
            <a:r>
              <a:rPr lang="ru-RU" sz="1600" b="1" dirty="0"/>
              <a:t>прохождения</a:t>
            </a:r>
            <a:r>
              <a:rPr lang="ru-RU" sz="1600" dirty="0"/>
              <a:t> </a:t>
            </a:r>
            <a:r>
              <a:rPr lang="ru-RU" sz="1600" b="1" dirty="0" smtClean="0"/>
              <a:t>практики</a:t>
            </a:r>
            <a:endParaRPr lang="ru-RU" sz="1600" b="1" dirty="0">
              <a:latin typeface="Arial Nova Light" panose="020B0304020202020204" pitchFamily="34" charset="0"/>
              <a:ea typeface="PT Sans" panose="020B0503020203020204" pitchFamily="34" charset="-52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44237" y="4249720"/>
            <a:ext cx="17632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направления:</a:t>
            </a:r>
            <a:endParaRPr lang="ru-RU" dirty="0"/>
          </a:p>
        </p:txBody>
      </p:sp>
      <p:sp>
        <p:nvSpPr>
          <p:cNvPr id="51" name="Прямоугольник 50"/>
          <p:cNvSpPr/>
          <p:nvPr/>
        </p:nvSpPr>
        <p:spPr>
          <a:xfrm>
            <a:off x="3150281" y="3801608"/>
            <a:ext cx="4539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endParaRPr lang="ru-RU" sz="3600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3150281" y="4857166"/>
            <a:ext cx="4539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endParaRPr lang="ru-RU" sz="3600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Шестиугольник 7"/>
          <p:cNvSpPr/>
          <p:nvPr/>
        </p:nvSpPr>
        <p:spPr>
          <a:xfrm>
            <a:off x="653469" y="2317310"/>
            <a:ext cx="315930" cy="277191"/>
          </a:xfrm>
          <a:prstGeom prst="hexagon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object 17"/>
          <p:cNvSpPr txBox="1"/>
          <p:nvPr/>
        </p:nvSpPr>
        <p:spPr>
          <a:xfrm>
            <a:off x="3756990" y="3731231"/>
            <a:ext cx="7474548" cy="787084"/>
          </a:xfrm>
          <a:prstGeom prst="rect">
            <a:avLst/>
          </a:prstGeom>
        </p:spPr>
        <p:txBody>
          <a:bodyPr vert="horz" wrap="square" lIns="0" tIns="17472" rIns="0" bIns="0" rtlCol="0">
            <a:spAutoFit/>
          </a:bodyPr>
          <a:lstStyle/>
          <a:p>
            <a:pPr marL="16640">
              <a:lnSpc>
                <a:spcPts val="2000"/>
              </a:lnSpc>
            </a:pPr>
            <a:r>
              <a:rPr lang="ru-RU" sz="1600" dirty="0"/>
              <a:t>В</a:t>
            </a:r>
            <a:r>
              <a:rPr lang="ru-RU" sz="1600" dirty="0" smtClean="0"/>
              <a:t>озмещение </a:t>
            </a:r>
            <a:r>
              <a:rPr lang="ru-RU" sz="1600" dirty="0"/>
              <a:t>сельхозтоваропроизводителям до 90% расходов по ученическим </a:t>
            </a:r>
            <a:r>
              <a:rPr lang="ru-RU" sz="1600" dirty="0" smtClean="0"/>
              <a:t>договорам и договорам о целевом обучении, </a:t>
            </a:r>
            <a:r>
              <a:rPr lang="ru-RU" sz="1600" dirty="0"/>
              <a:t>заключенным </a:t>
            </a:r>
            <a:r>
              <a:rPr lang="ru-RU" sz="1600" dirty="0" smtClean="0"/>
              <a:t>с</a:t>
            </a:r>
            <a:r>
              <a:rPr lang="ru-RU" sz="1600" dirty="0"/>
              <a:t> </a:t>
            </a:r>
            <a:r>
              <a:rPr lang="ru-RU" sz="1600" b="1" dirty="0" smtClean="0"/>
              <a:t>обучающимися</a:t>
            </a:r>
            <a:r>
              <a:rPr lang="ru-RU" sz="1600" dirty="0" smtClean="0"/>
              <a:t> </a:t>
            </a:r>
            <a:r>
              <a:rPr lang="ru-RU" sz="1600" dirty="0"/>
              <a:t>по сельскохозяйственным специальностям в </a:t>
            </a:r>
            <a:r>
              <a:rPr lang="ru-RU" sz="1600" b="1" dirty="0"/>
              <a:t>техникумах</a:t>
            </a:r>
            <a:r>
              <a:rPr lang="ru-RU" sz="1600" dirty="0"/>
              <a:t> или </a:t>
            </a:r>
            <a:r>
              <a:rPr lang="ru-RU" sz="1600" b="1" dirty="0" smtClean="0"/>
              <a:t>вузах</a:t>
            </a:r>
            <a:endParaRPr lang="ru-RU" sz="1600" b="1" dirty="0">
              <a:latin typeface="Arial Nova Light" panose="020B0304020202020204" pitchFamily="34" charset="0"/>
              <a:ea typeface="PT Sans" panose="020B0503020203020204" pitchFamily="34" charset="-52"/>
              <a:cs typeface="Times New Roman" panose="02020603050405020304" pitchFamily="18" charset="0"/>
            </a:endParaRPr>
          </a:p>
        </p:txBody>
      </p:sp>
      <p:sp>
        <p:nvSpPr>
          <p:cNvPr id="72" name="object 17"/>
          <p:cNvSpPr txBox="1"/>
          <p:nvPr/>
        </p:nvSpPr>
        <p:spPr>
          <a:xfrm>
            <a:off x="1016585" y="6451655"/>
            <a:ext cx="5623206" cy="274123"/>
          </a:xfrm>
          <a:prstGeom prst="rect">
            <a:avLst/>
          </a:prstGeom>
        </p:spPr>
        <p:txBody>
          <a:bodyPr vert="horz" wrap="square" lIns="0" tIns="17472" rIns="0" bIns="0" rtlCol="0">
            <a:spAutoFit/>
          </a:bodyPr>
          <a:lstStyle/>
          <a:p>
            <a:pPr marL="473840" lvl="1">
              <a:lnSpc>
                <a:spcPts val="2000"/>
              </a:lnSpc>
            </a:pPr>
            <a:r>
              <a:rPr lang="ru-RU" sz="1200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ПРОГРАММА ПОДДЕРЖКИ КАДРОВ ДЛЯ СЕЛЬСКИХ ТЕРРИТОРИЙ</a:t>
            </a:r>
            <a:endParaRPr lang="ru-RU" sz="1200" b="1" dirty="0">
              <a:solidFill>
                <a:srgbClr val="FFC000"/>
              </a:solidFill>
              <a:latin typeface="Arial" panose="020B0604020202020204" pitchFamily="34" charset="0"/>
              <a:ea typeface="PT Sans" panose="020B0503020203020204" pitchFamily="34" charset="-5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0034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object 61"/>
          <p:cNvSpPr txBox="1"/>
          <p:nvPr/>
        </p:nvSpPr>
        <p:spPr>
          <a:xfrm>
            <a:off x="11644514" y="6397370"/>
            <a:ext cx="485140" cy="371832"/>
          </a:xfrm>
          <a:prstGeom prst="rect">
            <a:avLst/>
          </a:prstGeom>
        </p:spPr>
        <p:txBody>
          <a:bodyPr vert="horz" wrap="square" lIns="0" tIns="43179" rIns="0" bIns="0" rtlCol="0">
            <a:spAutoFit/>
          </a:bodyPr>
          <a:lstStyle/>
          <a:p>
            <a:pPr marL="50799" algn="ctr">
              <a:spcBef>
                <a:spcPts val="339"/>
              </a:spcBef>
            </a:pPr>
            <a:fld id="{81D60167-4931-47E6-BA6A-407CBD079E47}" type="slidenum">
              <a:rPr sz="2133" spc="-7" dirty="0">
                <a:solidFill>
                  <a:srgbClr val="D9D9D9"/>
                </a:solidFill>
                <a:latin typeface="Arial Black"/>
                <a:cs typeface="Arial Black"/>
              </a:rPr>
              <a:pPr marL="50799" algn="ctr">
                <a:spcBef>
                  <a:spcPts val="339"/>
                </a:spcBef>
              </a:pPr>
              <a:t>3</a:t>
            </a:fld>
            <a:endParaRPr sz="2133" dirty="0">
              <a:latin typeface="Arial Black"/>
              <a:cs typeface="Arial Black"/>
            </a:endParaRPr>
          </a:p>
        </p:txBody>
      </p:sp>
      <p:sp>
        <p:nvSpPr>
          <p:cNvPr id="38" name="object 2"/>
          <p:cNvSpPr/>
          <p:nvPr/>
        </p:nvSpPr>
        <p:spPr>
          <a:xfrm>
            <a:off x="1015314" y="668892"/>
            <a:ext cx="1311542" cy="5627999"/>
          </a:xfrm>
          <a:custGeom>
            <a:avLst/>
            <a:gdLst/>
            <a:ahLst/>
            <a:cxnLst/>
            <a:rect l="l" t="t" r="r" b="b"/>
            <a:pathLst>
              <a:path w="1633220" h="6858000">
                <a:moveTo>
                  <a:pt x="44531" y="0"/>
                </a:moveTo>
                <a:lnTo>
                  <a:pt x="0" y="0"/>
                </a:lnTo>
                <a:lnTo>
                  <a:pt x="85934" y="73532"/>
                </a:lnTo>
                <a:lnTo>
                  <a:pt x="170770" y="149859"/>
                </a:lnTo>
                <a:lnTo>
                  <a:pt x="253193" y="227965"/>
                </a:lnTo>
                <a:lnTo>
                  <a:pt x="333330" y="307721"/>
                </a:lnTo>
                <a:lnTo>
                  <a:pt x="410927" y="389127"/>
                </a:lnTo>
                <a:lnTo>
                  <a:pt x="486111" y="472059"/>
                </a:lnTo>
                <a:lnTo>
                  <a:pt x="559009" y="556513"/>
                </a:lnTo>
                <a:lnTo>
                  <a:pt x="629494" y="642492"/>
                </a:lnTo>
                <a:lnTo>
                  <a:pt x="697566" y="729996"/>
                </a:lnTo>
                <a:lnTo>
                  <a:pt x="763098" y="818769"/>
                </a:lnTo>
                <a:lnTo>
                  <a:pt x="826344" y="908812"/>
                </a:lnTo>
                <a:lnTo>
                  <a:pt x="887177" y="1000125"/>
                </a:lnTo>
                <a:lnTo>
                  <a:pt x="945597" y="1092835"/>
                </a:lnTo>
                <a:lnTo>
                  <a:pt x="1001477" y="1186561"/>
                </a:lnTo>
                <a:lnTo>
                  <a:pt x="1054944" y="1281557"/>
                </a:lnTo>
                <a:lnTo>
                  <a:pt x="1105998" y="1377569"/>
                </a:lnTo>
                <a:lnTo>
                  <a:pt x="1154639" y="1474597"/>
                </a:lnTo>
                <a:lnTo>
                  <a:pt x="1200740" y="1572640"/>
                </a:lnTo>
                <a:lnTo>
                  <a:pt x="1244428" y="1671574"/>
                </a:lnTo>
                <a:lnTo>
                  <a:pt x="1285703" y="1771396"/>
                </a:lnTo>
                <a:lnTo>
                  <a:pt x="1324438" y="1872234"/>
                </a:lnTo>
                <a:lnTo>
                  <a:pt x="1360506" y="1973579"/>
                </a:lnTo>
                <a:lnTo>
                  <a:pt x="1394288" y="2075814"/>
                </a:lnTo>
                <a:lnTo>
                  <a:pt x="1425530" y="2178812"/>
                </a:lnTo>
                <a:lnTo>
                  <a:pt x="1454359" y="2282316"/>
                </a:lnTo>
                <a:lnTo>
                  <a:pt x="1480521" y="2386457"/>
                </a:lnTo>
                <a:lnTo>
                  <a:pt x="1504270" y="2491104"/>
                </a:lnTo>
                <a:lnTo>
                  <a:pt x="1525606" y="2596388"/>
                </a:lnTo>
                <a:lnTo>
                  <a:pt x="1544275" y="2701925"/>
                </a:lnTo>
                <a:lnTo>
                  <a:pt x="1560404" y="2807970"/>
                </a:lnTo>
                <a:lnTo>
                  <a:pt x="1573993" y="2914269"/>
                </a:lnTo>
                <a:lnTo>
                  <a:pt x="1585169" y="3021076"/>
                </a:lnTo>
                <a:lnTo>
                  <a:pt x="1593678" y="3127883"/>
                </a:lnTo>
                <a:lnTo>
                  <a:pt x="1599647" y="3234944"/>
                </a:lnTo>
                <a:lnTo>
                  <a:pt x="1603203" y="3342259"/>
                </a:lnTo>
                <a:lnTo>
                  <a:pt x="1603965" y="3449574"/>
                </a:lnTo>
                <a:lnTo>
                  <a:pt x="1602299" y="3557397"/>
                </a:lnTo>
                <a:lnTo>
                  <a:pt x="1597996" y="3664330"/>
                </a:lnTo>
                <a:lnTo>
                  <a:pt x="1591138" y="3771646"/>
                </a:lnTo>
                <a:lnTo>
                  <a:pt x="1581740" y="3878961"/>
                </a:lnTo>
                <a:lnTo>
                  <a:pt x="1569802" y="3986022"/>
                </a:lnTo>
                <a:lnTo>
                  <a:pt x="1555197" y="4092829"/>
                </a:lnTo>
                <a:lnTo>
                  <a:pt x="1538052" y="4199508"/>
                </a:lnTo>
                <a:lnTo>
                  <a:pt x="1518113" y="4305935"/>
                </a:lnTo>
                <a:lnTo>
                  <a:pt x="1495761" y="4411853"/>
                </a:lnTo>
                <a:lnTo>
                  <a:pt x="1470742" y="4517517"/>
                </a:lnTo>
                <a:lnTo>
                  <a:pt x="1442929" y="4622546"/>
                </a:lnTo>
                <a:lnTo>
                  <a:pt x="1412703" y="4727321"/>
                </a:lnTo>
                <a:lnTo>
                  <a:pt x="1379683" y="4831333"/>
                </a:lnTo>
                <a:lnTo>
                  <a:pt x="1344123" y="4934966"/>
                </a:lnTo>
                <a:lnTo>
                  <a:pt x="1305896" y="5037708"/>
                </a:lnTo>
                <a:lnTo>
                  <a:pt x="1265002" y="5140071"/>
                </a:lnTo>
                <a:lnTo>
                  <a:pt x="1221441" y="5241417"/>
                </a:lnTo>
                <a:lnTo>
                  <a:pt x="1175213" y="5342128"/>
                </a:lnTo>
                <a:lnTo>
                  <a:pt x="1126318" y="5441950"/>
                </a:lnTo>
                <a:lnTo>
                  <a:pt x="1074756" y="5540883"/>
                </a:lnTo>
                <a:lnTo>
                  <a:pt x="1020527" y="5638838"/>
                </a:lnTo>
                <a:lnTo>
                  <a:pt x="963504" y="5735866"/>
                </a:lnTo>
                <a:lnTo>
                  <a:pt x="903941" y="5831852"/>
                </a:lnTo>
                <a:lnTo>
                  <a:pt x="841584" y="5926696"/>
                </a:lnTo>
                <a:lnTo>
                  <a:pt x="776560" y="6020498"/>
                </a:lnTo>
                <a:lnTo>
                  <a:pt x="708869" y="6113068"/>
                </a:lnTo>
                <a:lnTo>
                  <a:pt x="638384" y="6204407"/>
                </a:lnTo>
                <a:lnTo>
                  <a:pt x="599903" y="6252298"/>
                </a:lnTo>
                <a:lnTo>
                  <a:pt x="560787" y="6299555"/>
                </a:lnTo>
                <a:lnTo>
                  <a:pt x="521036" y="6346367"/>
                </a:lnTo>
                <a:lnTo>
                  <a:pt x="480650" y="6392608"/>
                </a:lnTo>
                <a:lnTo>
                  <a:pt x="439629" y="6438277"/>
                </a:lnTo>
                <a:lnTo>
                  <a:pt x="397973" y="6483362"/>
                </a:lnTo>
                <a:lnTo>
                  <a:pt x="355809" y="6527901"/>
                </a:lnTo>
                <a:lnTo>
                  <a:pt x="312883" y="6571856"/>
                </a:lnTo>
                <a:lnTo>
                  <a:pt x="269576" y="6615150"/>
                </a:lnTo>
                <a:lnTo>
                  <a:pt x="225507" y="6657873"/>
                </a:lnTo>
                <a:lnTo>
                  <a:pt x="180803" y="6700024"/>
                </a:lnTo>
                <a:lnTo>
                  <a:pt x="135718" y="6741510"/>
                </a:lnTo>
                <a:lnTo>
                  <a:pt x="89871" y="6782434"/>
                </a:lnTo>
                <a:lnTo>
                  <a:pt x="43516" y="6822686"/>
                </a:lnTo>
                <a:lnTo>
                  <a:pt x="1824" y="6857996"/>
                </a:lnTo>
                <a:lnTo>
                  <a:pt x="46652" y="6857996"/>
                </a:lnTo>
                <a:lnTo>
                  <a:pt x="109175" y="6804021"/>
                </a:lnTo>
                <a:lnTo>
                  <a:pt x="155276" y="6762840"/>
                </a:lnTo>
                <a:lnTo>
                  <a:pt x="200742" y="6721081"/>
                </a:lnTo>
                <a:lnTo>
                  <a:pt x="245700" y="6678650"/>
                </a:lnTo>
                <a:lnTo>
                  <a:pt x="290023" y="6635648"/>
                </a:lnTo>
                <a:lnTo>
                  <a:pt x="333711" y="6592061"/>
                </a:lnTo>
                <a:lnTo>
                  <a:pt x="376764" y="6547827"/>
                </a:lnTo>
                <a:lnTo>
                  <a:pt x="419309" y="6503022"/>
                </a:lnTo>
                <a:lnTo>
                  <a:pt x="461219" y="6457619"/>
                </a:lnTo>
                <a:lnTo>
                  <a:pt x="502494" y="6411645"/>
                </a:lnTo>
                <a:lnTo>
                  <a:pt x="543134" y="6365125"/>
                </a:lnTo>
                <a:lnTo>
                  <a:pt x="583139" y="6318021"/>
                </a:lnTo>
                <a:lnTo>
                  <a:pt x="622509" y="6270409"/>
                </a:lnTo>
                <a:lnTo>
                  <a:pt x="661244" y="6222098"/>
                </a:lnTo>
                <a:lnTo>
                  <a:pt x="732110" y="6130175"/>
                </a:lnTo>
                <a:lnTo>
                  <a:pt x="800436" y="6036995"/>
                </a:lnTo>
                <a:lnTo>
                  <a:pt x="865841" y="5942596"/>
                </a:lnTo>
                <a:lnTo>
                  <a:pt x="928579" y="5847130"/>
                </a:lnTo>
                <a:lnTo>
                  <a:pt x="988523" y="5750521"/>
                </a:lnTo>
                <a:lnTo>
                  <a:pt x="1045800" y="5652858"/>
                </a:lnTo>
                <a:lnTo>
                  <a:pt x="1100410" y="5554218"/>
                </a:lnTo>
                <a:lnTo>
                  <a:pt x="1152353" y="5454650"/>
                </a:lnTo>
                <a:lnTo>
                  <a:pt x="1201502" y="5354193"/>
                </a:lnTo>
                <a:lnTo>
                  <a:pt x="1247984" y="5252847"/>
                </a:lnTo>
                <a:lnTo>
                  <a:pt x="1291926" y="5150739"/>
                </a:lnTo>
                <a:lnTo>
                  <a:pt x="1332947" y="5047869"/>
                </a:lnTo>
                <a:lnTo>
                  <a:pt x="1371555" y="4944364"/>
                </a:lnTo>
                <a:lnTo>
                  <a:pt x="1407369" y="4840097"/>
                </a:lnTo>
                <a:lnTo>
                  <a:pt x="1440516" y="4735322"/>
                </a:lnTo>
                <a:lnTo>
                  <a:pt x="1470996" y="4630039"/>
                </a:lnTo>
                <a:lnTo>
                  <a:pt x="1498809" y="4524248"/>
                </a:lnTo>
                <a:lnTo>
                  <a:pt x="1524082" y="4417822"/>
                </a:lnTo>
                <a:lnTo>
                  <a:pt x="1546688" y="4311142"/>
                </a:lnTo>
                <a:lnTo>
                  <a:pt x="1566627" y="4204208"/>
                </a:lnTo>
                <a:lnTo>
                  <a:pt x="1583899" y="4096766"/>
                </a:lnTo>
                <a:lnTo>
                  <a:pt x="1598631" y="3989197"/>
                </a:lnTo>
                <a:lnTo>
                  <a:pt x="1610696" y="3881501"/>
                </a:lnTo>
                <a:lnTo>
                  <a:pt x="1620094" y="3773424"/>
                </a:lnTo>
                <a:lnTo>
                  <a:pt x="1626952" y="3665474"/>
                </a:lnTo>
                <a:lnTo>
                  <a:pt x="1631276" y="3557016"/>
                </a:lnTo>
                <a:lnTo>
                  <a:pt x="1632921" y="3449320"/>
                </a:lnTo>
                <a:lnTo>
                  <a:pt x="1632159" y="3341242"/>
                </a:lnTo>
                <a:lnTo>
                  <a:pt x="1628603" y="3233292"/>
                </a:lnTo>
                <a:lnTo>
                  <a:pt x="1622507" y="3125470"/>
                </a:lnTo>
                <a:lnTo>
                  <a:pt x="1613998" y="3018028"/>
                </a:lnTo>
                <a:lnTo>
                  <a:pt x="1602822" y="2910586"/>
                </a:lnTo>
                <a:lnTo>
                  <a:pt x="1588979" y="2803652"/>
                </a:lnTo>
                <a:lnTo>
                  <a:pt x="1572723" y="2696845"/>
                </a:lnTo>
                <a:lnTo>
                  <a:pt x="1553927" y="2590546"/>
                </a:lnTo>
                <a:lnTo>
                  <a:pt x="1532464" y="2484754"/>
                </a:lnTo>
                <a:lnTo>
                  <a:pt x="1508588" y="2379472"/>
                </a:lnTo>
                <a:lnTo>
                  <a:pt x="1482299" y="2274570"/>
                </a:lnTo>
                <a:lnTo>
                  <a:pt x="1453343" y="2170303"/>
                </a:lnTo>
                <a:lnTo>
                  <a:pt x="1421847" y="2066798"/>
                </a:lnTo>
                <a:lnTo>
                  <a:pt x="1387811" y="1963801"/>
                </a:lnTo>
                <a:lnTo>
                  <a:pt x="1351362" y="1861820"/>
                </a:lnTo>
                <a:lnTo>
                  <a:pt x="1312373" y="1760474"/>
                </a:lnTo>
                <a:lnTo>
                  <a:pt x="1270971" y="1659889"/>
                </a:lnTo>
                <a:lnTo>
                  <a:pt x="1227029" y="1560322"/>
                </a:lnTo>
                <a:lnTo>
                  <a:pt x="1180547" y="1461642"/>
                </a:lnTo>
                <a:lnTo>
                  <a:pt x="1131652" y="1363979"/>
                </a:lnTo>
                <a:lnTo>
                  <a:pt x="1080217" y="1267333"/>
                </a:lnTo>
                <a:lnTo>
                  <a:pt x="1026369" y="1171828"/>
                </a:lnTo>
                <a:lnTo>
                  <a:pt x="970108" y="1077340"/>
                </a:lnTo>
                <a:lnTo>
                  <a:pt x="911307" y="984123"/>
                </a:lnTo>
                <a:lnTo>
                  <a:pt x="850093" y="892175"/>
                </a:lnTo>
                <a:lnTo>
                  <a:pt x="786466" y="801497"/>
                </a:lnTo>
                <a:lnTo>
                  <a:pt x="720426" y="712088"/>
                </a:lnTo>
                <a:lnTo>
                  <a:pt x="651846" y="624077"/>
                </a:lnTo>
                <a:lnTo>
                  <a:pt x="580980" y="537717"/>
                </a:lnTo>
                <a:lnTo>
                  <a:pt x="507574" y="452627"/>
                </a:lnTo>
                <a:lnTo>
                  <a:pt x="431882" y="369062"/>
                </a:lnTo>
                <a:lnTo>
                  <a:pt x="353650" y="287147"/>
                </a:lnTo>
                <a:lnTo>
                  <a:pt x="273005" y="206882"/>
                </a:lnTo>
                <a:lnTo>
                  <a:pt x="190074" y="128397"/>
                </a:lnTo>
                <a:lnTo>
                  <a:pt x="104730" y="51561"/>
                </a:lnTo>
                <a:lnTo>
                  <a:pt x="44531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solidFill>
              <a:srgbClr val="339966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6" name="object 15"/>
          <p:cNvSpPr/>
          <p:nvPr/>
        </p:nvSpPr>
        <p:spPr>
          <a:xfrm>
            <a:off x="212370" y="2848498"/>
            <a:ext cx="1231966" cy="1218878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 sz="160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229609" y="3209221"/>
            <a:ext cx="11974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Участники 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программы</a:t>
            </a:r>
            <a:endParaRPr lang="ru-RU" sz="12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PT Sans" panose="020B0503020203020204" pitchFamily="34" charset="-52"/>
              <a:cs typeface="Arial" panose="020B0604020202020204" pitchFamily="34" charset="0"/>
            </a:endParaRPr>
          </a:p>
        </p:txBody>
      </p:sp>
      <p:sp>
        <p:nvSpPr>
          <p:cNvPr id="55" name="Овал 54"/>
          <p:cNvSpPr/>
          <p:nvPr/>
        </p:nvSpPr>
        <p:spPr>
          <a:xfrm>
            <a:off x="1131025" y="1029216"/>
            <a:ext cx="1080120" cy="1092046"/>
          </a:xfrm>
          <a:prstGeom prst="ellips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Скругленный прямоугольник 55"/>
          <p:cNvSpPr/>
          <p:nvPr/>
        </p:nvSpPr>
        <p:spPr>
          <a:xfrm>
            <a:off x="2333003" y="749964"/>
            <a:ext cx="8592172" cy="1688185"/>
          </a:xfrm>
          <a:prstGeom prst="roundRect">
            <a:avLst/>
          </a:prstGeom>
          <a:ln>
            <a:solidFill>
              <a:schemeClr val="accent6">
                <a:lumMod val="75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Скругленный прямоугольник 57"/>
          <p:cNvSpPr/>
          <p:nvPr/>
        </p:nvSpPr>
        <p:spPr>
          <a:xfrm>
            <a:off x="2943226" y="2886099"/>
            <a:ext cx="8798501" cy="981052"/>
          </a:xfrm>
          <a:prstGeom prst="roundRect">
            <a:avLst/>
          </a:prstGeom>
          <a:ln>
            <a:solidFill>
              <a:schemeClr val="accent6">
                <a:lumMod val="75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Прямоугольник 58"/>
          <p:cNvSpPr/>
          <p:nvPr/>
        </p:nvSpPr>
        <p:spPr>
          <a:xfrm>
            <a:off x="2530885" y="825603"/>
            <a:ext cx="839429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F7535"/>
                </a:solidFill>
                <a:latin typeface="Arial Nova Light" panose="020B0304020202020204" pitchFamily="34" charset="0"/>
                <a:ea typeface="PT Sans" panose="020B0503020203020204" pitchFamily="34" charset="-52"/>
                <a:cs typeface="Times New Roman" panose="02020603050405020304" pitchFamily="18" charset="0"/>
              </a:rPr>
              <a:t>Абитуриент, студент любого курса , </a:t>
            </a:r>
            <a:r>
              <a:rPr lang="ru-RU" sz="1200" dirty="0" smtClean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гражданин Российской федерации, проходящий обучение в:</a:t>
            </a:r>
          </a:p>
          <a:p>
            <a:pPr marL="171450" indent="-171450">
              <a:spcBef>
                <a:spcPts val="600"/>
              </a:spcBef>
              <a:buFontTx/>
              <a:buChar char="-"/>
            </a:pPr>
            <a:r>
              <a:rPr lang="ru-RU" sz="1200" dirty="0" smtClean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федеральных государственных образовательных организациях высшего, среднего и дополнительного профессионального образования, находящихся в ведении Министерства сельского хозяйства РФ, Федерального агентства по рыболовству и Федеральной службы по ветеринарному и </a:t>
            </a:r>
            <a:r>
              <a:rPr lang="ru-RU" sz="1200" dirty="0" err="1" smtClean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фитонадзору</a:t>
            </a:r>
            <a:r>
              <a:rPr lang="ru-RU" sz="1200" dirty="0" smtClean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 (по любым специальностям)</a:t>
            </a:r>
          </a:p>
          <a:p>
            <a:pPr marL="171450" indent="-171450">
              <a:spcBef>
                <a:spcPts val="600"/>
              </a:spcBef>
              <a:buFontTx/>
              <a:buChar char="-"/>
            </a:pPr>
            <a:r>
              <a:rPr lang="ru-RU" sz="1200" dirty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в других образовательных организациях (по сельскохозяйственным специальностям, соответствующим Общероссийскому классификатору специальностей по образованию</a:t>
            </a:r>
            <a:r>
              <a:rPr lang="ru-RU" sz="1200" dirty="0" smtClean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)</a:t>
            </a:r>
          </a:p>
        </p:txBody>
      </p:sp>
      <p:sp>
        <p:nvSpPr>
          <p:cNvPr id="60" name="Прямоугольник 59"/>
          <p:cNvSpPr/>
          <p:nvPr/>
        </p:nvSpPr>
        <p:spPr>
          <a:xfrm>
            <a:off x="3001649" y="2984413"/>
            <a:ext cx="8661915" cy="815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677" algn="just"/>
            <a:r>
              <a:rPr lang="ru-RU" b="1" dirty="0">
                <a:solidFill>
                  <a:srgbClr val="0F7535"/>
                </a:solidFill>
                <a:latin typeface="Arial Nova Light" panose="020B0304020202020204" pitchFamily="34" charset="0"/>
                <a:ea typeface="PT Sans" panose="020B0503020203020204" pitchFamily="34" charset="-52"/>
                <a:cs typeface="Times New Roman" panose="02020603050405020304" pitchFamily="18" charset="0"/>
              </a:rPr>
              <a:t>ИП либо организация, являющаяся </a:t>
            </a:r>
            <a:r>
              <a:rPr lang="ru-RU" b="1" dirty="0" err="1" smtClean="0">
                <a:solidFill>
                  <a:srgbClr val="0F7535"/>
                </a:solidFill>
                <a:latin typeface="Arial Nova Light" panose="020B0304020202020204" pitchFamily="34" charset="0"/>
                <a:ea typeface="PT Sans" panose="020B0503020203020204" pitchFamily="34" charset="-52"/>
                <a:cs typeface="Times New Roman" panose="02020603050405020304" pitchFamily="18" charset="0"/>
              </a:rPr>
              <a:t>сельхозтоваропроизводителем</a:t>
            </a:r>
            <a:r>
              <a:rPr lang="ru-RU" b="1" dirty="0" smtClean="0">
                <a:solidFill>
                  <a:srgbClr val="0F7535"/>
                </a:solidFill>
                <a:latin typeface="Arial Nova Light" panose="020B0304020202020204" pitchFamily="34" charset="0"/>
                <a:ea typeface="PT Sans" panose="020B0503020203020204" pitchFamily="34" charset="-52"/>
                <a:cs typeface="Times New Roman" panose="02020603050405020304" pitchFamily="18" charset="0"/>
              </a:rPr>
              <a:t> (СХТП), </a:t>
            </a:r>
            <a:endParaRPr lang="ru-RU" b="1" dirty="0">
              <a:solidFill>
                <a:srgbClr val="0F7535"/>
              </a:solidFill>
              <a:latin typeface="Arial Nova Light" panose="020B0304020202020204" pitchFamily="34" charset="0"/>
              <a:ea typeface="PT Sans" panose="020B0503020203020204" pitchFamily="34" charset="-52"/>
              <a:cs typeface="Times New Roman" panose="02020603050405020304" pitchFamily="18" charset="0"/>
            </a:endParaRPr>
          </a:p>
          <a:p>
            <a:pPr marL="7677" algn="just">
              <a:spcBef>
                <a:spcPts val="600"/>
              </a:spcBef>
            </a:pPr>
            <a:r>
              <a:rPr lang="ru-RU" sz="1200" dirty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о</a:t>
            </a:r>
            <a:r>
              <a:rPr lang="ru-RU" sz="1200" dirty="0" smtClean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существляющая деятельность на сельских территориях, чей доход </a:t>
            </a:r>
            <a:r>
              <a:rPr lang="ru-RU" sz="1200" dirty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от реализации сельхозпродукции составляет не менее 70 % за календарный </a:t>
            </a:r>
            <a:r>
              <a:rPr lang="ru-RU" sz="1200" dirty="0" smtClean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год</a:t>
            </a:r>
          </a:p>
        </p:txBody>
      </p:sp>
      <p:sp>
        <p:nvSpPr>
          <p:cNvPr id="61" name="Скругленный прямоугольник 60"/>
          <p:cNvSpPr/>
          <p:nvPr/>
        </p:nvSpPr>
        <p:spPr>
          <a:xfrm>
            <a:off x="2694027" y="4467226"/>
            <a:ext cx="8393073" cy="1320234"/>
          </a:xfrm>
          <a:prstGeom prst="roundRect">
            <a:avLst/>
          </a:prstGeom>
          <a:ln>
            <a:solidFill>
              <a:schemeClr val="accent6">
                <a:lumMod val="75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Прямоугольник 61"/>
          <p:cNvSpPr/>
          <p:nvPr/>
        </p:nvSpPr>
        <p:spPr>
          <a:xfrm>
            <a:off x="2836979" y="4537583"/>
            <a:ext cx="8135821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677" algn="just">
              <a:spcBef>
                <a:spcPts val="600"/>
              </a:spcBef>
            </a:pPr>
            <a:r>
              <a:rPr lang="ru-RU" b="1" dirty="0" smtClean="0">
                <a:solidFill>
                  <a:srgbClr val="0F7535"/>
                </a:solidFill>
                <a:latin typeface="Arial Nova Light" panose="020B0304020202020204" pitchFamily="34" charset="0"/>
                <a:ea typeface="PT Sans" panose="020B0503020203020204" pitchFamily="34" charset="-52"/>
                <a:cs typeface="Times New Roman" panose="02020603050405020304" pitchFamily="18" charset="0"/>
              </a:rPr>
              <a:t>Федеральная </a:t>
            </a:r>
            <a:r>
              <a:rPr lang="ru-RU" b="1" dirty="0">
                <a:solidFill>
                  <a:srgbClr val="0F7535"/>
                </a:solidFill>
                <a:latin typeface="Arial Nova Light" panose="020B0304020202020204" pitchFamily="34" charset="0"/>
                <a:ea typeface="PT Sans" panose="020B0503020203020204" pitchFamily="34" charset="-52"/>
                <a:cs typeface="Times New Roman" panose="02020603050405020304" pitchFamily="18" charset="0"/>
              </a:rPr>
              <a:t>государственная образовательная </a:t>
            </a:r>
            <a:r>
              <a:rPr lang="ru-RU" b="1" dirty="0" smtClean="0">
                <a:solidFill>
                  <a:srgbClr val="0F7535"/>
                </a:solidFill>
                <a:latin typeface="Arial Nova Light" panose="020B0304020202020204" pitchFamily="34" charset="0"/>
                <a:ea typeface="PT Sans" panose="020B0503020203020204" pitchFamily="34" charset="-52"/>
                <a:cs typeface="Times New Roman" panose="02020603050405020304" pitchFamily="18" charset="0"/>
              </a:rPr>
              <a:t>организация, </a:t>
            </a:r>
            <a:r>
              <a:rPr lang="ru-RU" sz="1200" dirty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высшего, среднего и дополнительного профессионального образования, </a:t>
            </a:r>
            <a:r>
              <a:rPr lang="ru-RU" sz="1200" dirty="0" smtClean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находящаяся </a:t>
            </a:r>
            <a:r>
              <a:rPr lang="ru-RU" sz="1200" dirty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в ведении Министерства сельского хозяйства </a:t>
            </a:r>
            <a:r>
              <a:rPr lang="ru-RU" sz="1200" dirty="0" smtClean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Российской Федерации, </a:t>
            </a:r>
            <a:r>
              <a:rPr lang="ru-RU" sz="1200" dirty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Федерального агентства по рыболовству и Федеральной службы по ветеринарному и </a:t>
            </a:r>
            <a:r>
              <a:rPr lang="ru-RU" sz="1200" dirty="0" err="1" smtClean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фитонадзору</a:t>
            </a:r>
            <a:r>
              <a:rPr lang="ru-RU" sz="1200" dirty="0" smtClean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, а также д</a:t>
            </a:r>
            <a:r>
              <a:rPr lang="ru-RU" altLang="ru-RU" sz="1200" dirty="0" smtClean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ругое </a:t>
            </a:r>
            <a:r>
              <a:rPr lang="ru-RU" altLang="ru-RU" sz="1200" dirty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образовательное учреждение </a:t>
            </a:r>
            <a:r>
              <a:rPr lang="ru-RU" sz="1200" dirty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(по сельскохозяйственным специальностям, соответствующим Общероссийскому классификатору специальностей по образованию)</a:t>
            </a:r>
            <a:endParaRPr lang="ru-RU" altLang="ru-RU" sz="1200" dirty="0">
              <a:solidFill>
                <a:srgbClr val="525256"/>
              </a:solidFill>
              <a:latin typeface="Arial" panose="020B0604020202020204" pitchFamily="34" charset="0"/>
              <a:ea typeface="PT Sans" panose="020B0503020203020204" pitchFamily="34" charset="-52"/>
              <a:cs typeface="Arial" panose="020B0604020202020204" pitchFamily="34" charset="0"/>
            </a:endParaRPr>
          </a:p>
        </p:txBody>
      </p:sp>
      <p:pic>
        <p:nvPicPr>
          <p:cNvPr id="68" name="Рисунок 6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436"/>
          <a:stretch/>
        </p:blipFill>
        <p:spPr>
          <a:xfrm>
            <a:off x="1350732" y="1142006"/>
            <a:ext cx="630480" cy="792088"/>
          </a:xfrm>
          <a:prstGeom prst="rect">
            <a:avLst/>
          </a:prstGeom>
        </p:spPr>
      </p:pic>
      <p:grpSp>
        <p:nvGrpSpPr>
          <p:cNvPr id="2" name="Группа 1"/>
          <p:cNvGrpSpPr/>
          <p:nvPr/>
        </p:nvGrpSpPr>
        <p:grpSpPr>
          <a:xfrm>
            <a:off x="1716039" y="2857523"/>
            <a:ext cx="1080120" cy="1092046"/>
            <a:chOff x="2452233" y="3380955"/>
            <a:chExt cx="1080120" cy="1092046"/>
          </a:xfrm>
        </p:grpSpPr>
        <p:sp>
          <p:nvSpPr>
            <p:cNvPr id="57" name="Овал 56"/>
            <p:cNvSpPr/>
            <p:nvPr/>
          </p:nvSpPr>
          <p:spPr>
            <a:xfrm>
              <a:off x="2452233" y="3380955"/>
              <a:ext cx="1080120" cy="1092046"/>
            </a:xfrm>
            <a:prstGeom prst="ellipse">
              <a:avLst/>
            </a:prstGeom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69" name="Рисунок 6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69300" y="3536896"/>
              <a:ext cx="863034" cy="648073"/>
            </a:xfrm>
            <a:prstGeom prst="rect">
              <a:avLst/>
            </a:prstGeom>
          </p:spPr>
        </p:pic>
      </p:grpSp>
      <p:grpSp>
        <p:nvGrpSpPr>
          <p:cNvPr id="3" name="Группа 2"/>
          <p:cNvGrpSpPr/>
          <p:nvPr/>
        </p:nvGrpSpPr>
        <p:grpSpPr>
          <a:xfrm>
            <a:off x="1278312" y="4571588"/>
            <a:ext cx="1080120" cy="1092046"/>
            <a:chOff x="2326856" y="5038313"/>
            <a:chExt cx="1080120" cy="1092046"/>
          </a:xfrm>
        </p:grpSpPr>
        <p:sp>
          <p:nvSpPr>
            <p:cNvPr id="65" name="Овал 64"/>
            <p:cNvSpPr/>
            <p:nvPr/>
          </p:nvSpPr>
          <p:spPr>
            <a:xfrm>
              <a:off x="2326856" y="5038313"/>
              <a:ext cx="1080120" cy="1092046"/>
            </a:xfrm>
            <a:prstGeom prst="ellipse">
              <a:avLst/>
            </a:prstGeom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70" name="Рисунок 6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54685" y="5137662"/>
              <a:ext cx="841304" cy="725076"/>
            </a:xfrm>
            <a:prstGeom prst="rect">
              <a:avLst/>
            </a:prstGeom>
          </p:spPr>
        </p:pic>
      </p:grpSp>
      <p:cxnSp>
        <p:nvCxnSpPr>
          <p:cNvPr id="23" name="Прямая соединительная линия 22"/>
          <p:cNvCxnSpPr/>
          <p:nvPr/>
        </p:nvCxnSpPr>
        <p:spPr>
          <a:xfrm>
            <a:off x="246849" y="597253"/>
            <a:ext cx="94107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8C0B334-DCAC-4FD0-AE97-5FED7DAC250B}"/>
              </a:ext>
            </a:extLst>
          </p:cNvPr>
          <p:cNvSpPr txBox="1"/>
          <p:nvPr/>
        </p:nvSpPr>
        <p:spPr>
          <a:xfrm>
            <a:off x="629643" y="137186"/>
            <a:ext cx="10752731" cy="460067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ru-RU" sz="2400" b="1" dirty="0" smtClean="0">
                <a:solidFill>
                  <a:srgbClr val="1C8944"/>
                </a:solidFill>
                <a:latin typeface="Arial Black" panose="020B0A04020102020204" pitchFamily="34" charset="0"/>
                <a:ea typeface="PT Sans" panose="020B0503020203020204" pitchFamily="34" charset="-52"/>
                <a:cs typeface="Times New Roman" panose="02020603050405020304" pitchFamily="18" charset="0"/>
              </a:rPr>
              <a:t>Кто может стать участником программы?</a:t>
            </a:r>
            <a:endParaRPr lang="ru-RU" sz="2400" dirty="0">
              <a:solidFill>
                <a:srgbClr val="1C8944"/>
              </a:solidFill>
              <a:latin typeface="Arial Black" panose="020B0A04020102020204" pitchFamily="34" charset="0"/>
              <a:ea typeface="PT Sans" panose="020B0503020203020204" pitchFamily="34" charset="-52"/>
              <a:cs typeface="Times New Roman" panose="02020603050405020304" pitchFamily="18" charset="0"/>
            </a:endParaRPr>
          </a:p>
        </p:txBody>
      </p:sp>
      <p:sp>
        <p:nvSpPr>
          <p:cNvPr id="27" name="object 17"/>
          <p:cNvSpPr txBox="1"/>
          <p:nvPr/>
        </p:nvSpPr>
        <p:spPr>
          <a:xfrm>
            <a:off x="1016585" y="6451655"/>
            <a:ext cx="5623206" cy="274123"/>
          </a:xfrm>
          <a:prstGeom prst="rect">
            <a:avLst/>
          </a:prstGeom>
        </p:spPr>
        <p:txBody>
          <a:bodyPr vert="horz" wrap="square" lIns="0" tIns="17472" rIns="0" bIns="0" rtlCol="0">
            <a:spAutoFit/>
          </a:bodyPr>
          <a:lstStyle/>
          <a:p>
            <a:pPr marL="473840" lvl="1">
              <a:lnSpc>
                <a:spcPts val="2000"/>
              </a:lnSpc>
            </a:pPr>
            <a:r>
              <a:rPr lang="ru-RU" sz="1200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ПРОГРАММА ПОДДЕРЖКИ КАДРОВ ДЛЯ СЕЛЬСКИХ ТЕРРИТОРИЙ</a:t>
            </a:r>
            <a:endParaRPr lang="ru-RU" sz="1200" b="1" dirty="0">
              <a:solidFill>
                <a:srgbClr val="FFC000"/>
              </a:solidFill>
              <a:latin typeface="Arial" panose="020B0604020202020204" pitchFamily="34" charset="0"/>
              <a:ea typeface="PT Sans" panose="020B0503020203020204" pitchFamily="34" charset="-5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8708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object 61"/>
          <p:cNvSpPr txBox="1"/>
          <p:nvPr/>
        </p:nvSpPr>
        <p:spPr>
          <a:xfrm>
            <a:off x="11644514" y="6397370"/>
            <a:ext cx="485140" cy="371832"/>
          </a:xfrm>
          <a:prstGeom prst="rect">
            <a:avLst/>
          </a:prstGeom>
        </p:spPr>
        <p:txBody>
          <a:bodyPr vert="horz" wrap="square" lIns="0" tIns="43179" rIns="0" bIns="0" rtlCol="0">
            <a:spAutoFit/>
          </a:bodyPr>
          <a:lstStyle/>
          <a:p>
            <a:pPr marL="50799" algn="ctr">
              <a:spcBef>
                <a:spcPts val="339"/>
              </a:spcBef>
            </a:pPr>
            <a:fld id="{81D60167-4931-47E6-BA6A-407CBD079E47}" type="slidenum">
              <a:rPr sz="2133" spc="-7" dirty="0">
                <a:solidFill>
                  <a:srgbClr val="D9D9D9"/>
                </a:solidFill>
                <a:latin typeface="Arial Black"/>
                <a:cs typeface="Arial Black"/>
              </a:rPr>
              <a:pPr marL="50799" algn="ctr">
                <a:spcBef>
                  <a:spcPts val="339"/>
                </a:spcBef>
              </a:pPr>
              <a:t>4</a:t>
            </a:fld>
            <a:endParaRPr sz="2133" dirty="0">
              <a:latin typeface="Arial Black"/>
              <a:cs typeface="Arial Black"/>
            </a:endParaRPr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>
            <a:off x="246849" y="597253"/>
            <a:ext cx="94107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48C0B334-DCAC-4FD0-AE97-5FED7DAC250B}"/>
              </a:ext>
            </a:extLst>
          </p:cNvPr>
          <p:cNvSpPr txBox="1"/>
          <p:nvPr/>
        </p:nvSpPr>
        <p:spPr>
          <a:xfrm>
            <a:off x="629643" y="137186"/>
            <a:ext cx="10752731" cy="460067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ru-RU" sz="2400" dirty="0" smtClean="0">
                <a:solidFill>
                  <a:srgbClr val="1C8944"/>
                </a:solidFill>
                <a:latin typeface="Arial Black" panose="020B0A04020102020204" pitchFamily="34" charset="0"/>
                <a:ea typeface="PT Sans" panose="020B0503020203020204" pitchFamily="34" charset="-52"/>
                <a:cs typeface="Times New Roman" panose="02020603050405020304" pitchFamily="18" charset="0"/>
              </a:rPr>
              <a:t>Что получает СХТП - участник программы?</a:t>
            </a:r>
            <a:endParaRPr lang="ru-RU" sz="2400" dirty="0">
              <a:solidFill>
                <a:srgbClr val="1C8944"/>
              </a:solidFill>
              <a:latin typeface="Arial Black" panose="020B0A04020102020204" pitchFamily="34" charset="0"/>
              <a:ea typeface="PT Sans" panose="020B0503020203020204" pitchFamily="34" charset="-52"/>
              <a:cs typeface="Times New Roman" panose="02020603050405020304" pitchFamily="18" charset="0"/>
            </a:endParaRPr>
          </a:p>
        </p:txBody>
      </p:sp>
      <p:sp>
        <p:nvSpPr>
          <p:cNvPr id="47" name="object 17"/>
          <p:cNvSpPr txBox="1"/>
          <p:nvPr/>
        </p:nvSpPr>
        <p:spPr>
          <a:xfrm>
            <a:off x="6196827" y="2057536"/>
            <a:ext cx="3460722" cy="1802105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vert="horz" wrap="square" lIns="0" tIns="17472" rIns="0" bIns="0" rtlCol="0">
            <a:spAutoFit/>
          </a:bodyPr>
          <a:lstStyle/>
          <a:p>
            <a:pPr marL="16640" algn="ctr">
              <a:lnSpc>
                <a:spcPts val="2000"/>
              </a:lnSpc>
            </a:pPr>
            <a:r>
              <a:rPr lang="ru-RU" sz="1600" b="1" dirty="0" smtClean="0"/>
              <a:t>Возмещение до 90% затрат </a:t>
            </a:r>
            <a:r>
              <a:rPr lang="ru-RU" sz="1600" dirty="0" smtClean="0"/>
              <a:t>на </a:t>
            </a:r>
            <a:r>
              <a:rPr lang="ru-RU" sz="1600" u="sng" dirty="0" smtClean="0"/>
              <a:t>обучение</a:t>
            </a:r>
            <a:r>
              <a:rPr lang="ru-RU" sz="1600" dirty="0" smtClean="0"/>
              <a:t> или повышение квалификации работников (в том числе потенциальных) в образовательных организациях, обучающих сельскохозяйственным специальностям</a:t>
            </a:r>
            <a:endParaRPr lang="ru-RU" sz="1600" b="1" dirty="0">
              <a:latin typeface="Arial Nova Light" panose="020B0304020202020204" pitchFamily="34" charset="0"/>
              <a:ea typeface="PT Sans" panose="020B0503020203020204" pitchFamily="34" charset="-52"/>
              <a:cs typeface="Times New Roman" panose="02020603050405020304" pitchFamily="18" charset="0"/>
            </a:endParaRPr>
          </a:p>
        </p:txBody>
      </p:sp>
      <p:sp>
        <p:nvSpPr>
          <p:cNvPr id="55" name="object 17"/>
          <p:cNvSpPr txBox="1"/>
          <p:nvPr/>
        </p:nvSpPr>
        <p:spPr>
          <a:xfrm>
            <a:off x="8569544" y="4565192"/>
            <a:ext cx="2529193" cy="1300045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vert="horz" wrap="square" lIns="0" tIns="17472" rIns="0" bIns="0" rtlCol="0">
            <a:spAutoFit/>
          </a:bodyPr>
          <a:lstStyle/>
          <a:p>
            <a:pPr marL="16640" algn="ctr">
              <a:lnSpc>
                <a:spcPts val="2000"/>
              </a:lnSpc>
            </a:pPr>
            <a:r>
              <a:rPr lang="ru-RU" sz="1600" b="1" dirty="0" smtClean="0"/>
              <a:t>Компенсацию до 90% </a:t>
            </a:r>
            <a:r>
              <a:rPr lang="ru-RU" sz="1600" dirty="0" smtClean="0"/>
              <a:t>затрат, связанных с оплатой труда и проживанием работников, проходящих </a:t>
            </a:r>
            <a:r>
              <a:rPr lang="ru-RU" sz="1600" u="sng" dirty="0" smtClean="0"/>
              <a:t>практику</a:t>
            </a:r>
            <a:endParaRPr lang="ru-RU" sz="1600" u="sng" dirty="0"/>
          </a:p>
        </p:txBody>
      </p:sp>
      <p:sp>
        <p:nvSpPr>
          <p:cNvPr id="56" name="object 17"/>
          <p:cNvSpPr txBox="1"/>
          <p:nvPr/>
        </p:nvSpPr>
        <p:spPr>
          <a:xfrm>
            <a:off x="3604522" y="4993902"/>
            <a:ext cx="2253353" cy="777081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vert="horz" wrap="square" lIns="0" tIns="17472" rIns="0" bIns="0" rtlCol="0">
            <a:spAutoFit/>
          </a:bodyPr>
          <a:lstStyle/>
          <a:p>
            <a:pPr marL="16640" algn="ctr">
              <a:lnSpc>
                <a:spcPts val="2000"/>
              </a:lnSpc>
            </a:pPr>
            <a:r>
              <a:rPr lang="ru-RU" sz="1600" b="1" dirty="0" smtClean="0"/>
              <a:t>Привлечение</a:t>
            </a:r>
            <a:r>
              <a:rPr lang="ru-RU" sz="1600" dirty="0" smtClean="0"/>
              <a:t> квалифицированных кадров</a:t>
            </a:r>
            <a:endParaRPr lang="ru-RU" sz="1600" dirty="0"/>
          </a:p>
        </p:txBody>
      </p:sp>
      <p:sp>
        <p:nvSpPr>
          <p:cNvPr id="58" name="Шестиугольник 57"/>
          <p:cNvSpPr/>
          <p:nvPr/>
        </p:nvSpPr>
        <p:spPr>
          <a:xfrm>
            <a:off x="7792175" y="1581476"/>
            <a:ext cx="315930" cy="277191"/>
          </a:xfrm>
          <a:prstGeom prst="hexagon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Шестиугольник 59"/>
          <p:cNvSpPr/>
          <p:nvPr/>
        </p:nvSpPr>
        <p:spPr>
          <a:xfrm>
            <a:off x="9676175" y="4071691"/>
            <a:ext cx="315930" cy="277191"/>
          </a:xfrm>
          <a:prstGeom prst="hexagon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Шестиугольник 61"/>
          <p:cNvSpPr/>
          <p:nvPr/>
        </p:nvSpPr>
        <p:spPr>
          <a:xfrm>
            <a:off x="4519949" y="4530901"/>
            <a:ext cx="315930" cy="277191"/>
          </a:xfrm>
          <a:prstGeom prst="hexagon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Соединительная линия уступом 10"/>
          <p:cNvCxnSpPr>
            <a:endCxn id="62" idx="3"/>
          </p:cNvCxnSpPr>
          <p:nvPr/>
        </p:nvCxnSpPr>
        <p:spPr>
          <a:xfrm rot="16200000" flipH="1">
            <a:off x="3374917" y="3524464"/>
            <a:ext cx="459211" cy="1830853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Соединительная линия уступом 13"/>
          <p:cNvCxnSpPr>
            <a:endCxn id="60" idx="3"/>
          </p:cNvCxnSpPr>
          <p:nvPr/>
        </p:nvCxnSpPr>
        <p:spPr>
          <a:xfrm>
            <a:off x="4519949" y="2801022"/>
            <a:ext cx="5156226" cy="1409265"/>
          </a:xfrm>
          <a:prstGeom prst="bentConnector3">
            <a:avLst>
              <a:gd name="adj1" fmla="val 22476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Соединительная линия уступом 16"/>
          <p:cNvCxnSpPr/>
          <p:nvPr/>
        </p:nvCxnSpPr>
        <p:spPr>
          <a:xfrm rot="16200000" flipH="1">
            <a:off x="5345351" y="-989779"/>
            <a:ext cx="214013" cy="4949661"/>
          </a:xfrm>
          <a:prstGeom prst="bentConnector3">
            <a:avLst>
              <a:gd name="adj1" fmla="val -106816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48" name="Рисунок 204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4828" y="1290963"/>
            <a:ext cx="3198288" cy="2675767"/>
          </a:xfrm>
          <a:prstGeom prst="rect">
            <a:avLst/>
          </a:prstGeom>
        </p:spPr>
      </p:pic>
      <p:sp>
        <p:nvSpPr>
          <p:cNvPr id="68" name="object 17"/>
          <p:cNvSpPr txBox="1"/>
          <p:nvPr/>
        </p:nvSpPr>
        <p:spPr>
          <a:xfrm>
            <a:off x="1016585" y="6451655"/>
            <a:ext cx="5623206" cy="274123"/>
          </a:xfrm>
          <a:prstGeom prst="rect">
            <a:avLst/>
          </a:prstGeom>
        </p:spPr>
        <p:txBody>
          <a:bodyPr vert="horz" wrap="square" lIns="0" tIns="17472" rIns="0" bIns="0" rtlCol="0">
            <a:spAutoFit/>
          </a:bodyPr>
          <a:lstStyle/>
          <a:p>
            <a:pPr marL="473840" lvl="1">
              <a:lnSpc>
                <a:spcPts val="2000"/>
              </a:lnSpc>
            </a:pPr>
            <a:r>
              <a:rPr lang="ru-RU" sz="1200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ПРОГРАММА ПОДДЕРЖКИ КАДРОВ ДЛЯ СЕЛЬСКИХ ТЕРРИТОРИЙ</a:t>
            </a:r>
            <a:endParaRPr lang="ru-RU" sz="1200" b="1" dirty="0">
              <a:solidFill>
                <a:srgbClr val="FFC000"/>
              </a:solidFill>
              <a:latin typeface="Arial" panose="020B0604020202020204" pitchFamily="34" charset="0"/>
              <a:ea typeface="PT Sans" panose="020B0503020203020204" pitchFamily="34" charset="-5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5535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ject 61"/>
          <p:cNvSpPr txBox="1"/>
          <p:nvPr/>
        </p:nvSpPr>
        <p:spPr>
          <a:xfrm>
            <a:off x="11644514" y="6397370"/>
            <a:ext cx="485140" cy="371832"/>
          </a:xfrm>
          <a:prstGeom prst="rect">
            <a:avLst/>
          </a:prstGeom>
        </p:spPr>
        <p:txBody>
          <a:bodyPr vert="horz" wrap="square" lIns="0" tIns="43179" rIns="0" bIns="0" rtlCol="0">
            <a:spAutoFit/>
          </a:bodyPr>
          <a:lstStyle/>
          <a:p>
            <a:pPr marL="50799" algn="ctr">
              <a:spcBef>
                <a:spcPts val="339"/>
              </a:spcBef>
            </a:pPr>
            <a:fld id="{81D60167-4931-47E6-BA6A-407CBD079E47}" type="slidenum">
              <a:rPr sz="2133" spc="-7" dirty="0">
                <a:solidFill>
                  <a:srgbClr val="D9D9D9"/>
                </a:solidFill>
                <a:latin typeface="Arial Black"/>
                <a:cs typeface="Arial Black"/>
              </a:rPr>
              <a:pPr marL="50799" algn="ctr">
                <a:spcBef>
                  <a:spcPts val="339"/>
                </a:spcBef>
              </a:pPr>
              <a:t>5</a:t>
            </a:fld>
            <a:endParaRPr sz="2133" dirty="0">
              <a:latin typeface="Arial Black"/>
              <a:cs typeface="Arial Black"/>
            </a:endParaRPr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>
            <a:off x="246849" y="597253"/>
            <a:ext cx="94107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48C0B334-DCAC-4FD0-AE97-5FED7DAC250B}"/>
              </a:ext>
            </a:extLst>
          </p:cNvPr>
          <p:cNvSpPr txBox="1"/>
          <p:nvPr/>
        </p:nvSpPr>
        <p:spPr>
          <a:xfrm>
            <a:off x="629643" y="137186"/>
            <a:ext cx="10752731" cy="460067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ru-RU" sz="2400" dirty="0" smtClean="0">
                <a:solidFill>
                  <a:srgbClr val="1C8944"/>
                </a:solidFill>
                <a:latin typeface="Arial Black" panose="020B0A04020102020204" pitchFamily="34" charset="0"/>
                <a:ea typeface="PT Sans" panose="020B0503020203020204" pitchFamily="34" charset="-52"/>
                <a:cs typeface="Times New Roman" panose="02020603050405020304" pitchFamily="18" charset="0"/>
              </a:rPr>
              <a:t>Этапы прохождения программы. 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ea typeface="PT Sans" panose="020B0503020203020204" pitchFamily="34" charset="-52"/>
                <a:cs typeface="Times New Roman" panose="02020603050405020304" pitchFamily="18" charset="0"/>
              </a:rPr>
              <a:t>Обучение</a:t>
            </a:r>
            <a:endParaRPr lang="ru-RU" sz="2400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ea typeface="PT Sans" panose="020B0503020203020204" pitchFamily="34" charset="-52"/>
              <a:cs typeface="Times New Roman" panose="02020603050405020304" pitchFamily="18" charset="0"/>
            </a:endParaRPr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995858" y="3590923"/>
            <a:ext cx="2137867" cy="1581152"/>
          </a:xfrm>
          <a:prstGeom prst="roundRect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/>
              <a:t>Узнать условия Программы в </a:t>
            </a:r>
            <a:r>
              <a:rPr lang="ru-RU" sz="1600" dirty="0" smtClean="0"/>
              <a:t>министерстве сельского хозяйства и торговли Красноярского края</a:t>
            </a:r>
            <a:endParaRPr lang="ru-RU" sz="1600" dirty="0"/>
          </a:p>
        </p:txBody>
      </p:sp>
      <p:sp>
        <p:nvSpPr>
          <p:cNvPr id="55" name="Скругленный прямоугольник 54"/>
          <p:cNvSpPr/>
          <p:nvPr/>
        </p:nvSpPr>
        <p:spPr>
          <a:xfrm>
            <a:off x="3352800" y="3590922"/>
            <a:ext cx="2409825" cy="1581153"/>
          </a:xfrm>
          <a:prstGeom prst="roundRect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/>
              <a:t>Заключить договор о целевом обучении или </a:t>
            </a:r>
            <a:r>
              <a:rPr lang="ru-RU" sz="1600" dirty="0" smtClean="0"/>
              <a:t>ученический договор </a:t>
            </a:r>
            <a:r>
              <a:rPr lang="ru-RU" sz="1600" dirty="0"/>
              <a:t>с будущим </a:t>
            </a:r>
            <a:r>
              <a:rPr lang="ru-RU" sz="1600" dirty="0" smtClean="0"/>
              <a:t>работником</a:t>
            </a:r>
            <a:endParaRPr lang="ru-RU" sz="1600" dirty="0"/>
          </a:p>
        </p:txBody>
      </p:sp>
      <p:sp>
        <p:nvSpPr>
          <p:cNvPr id="58" name="Скругленный прямоугольник 57"/>
          <p:cNvSpPr/>
          <p:nvPr/>
        </p:nvSpPr>
        <p:spPr>
          <a:xfrm>
            <a:off x="5945683" y="3590920"/>
            <a:ext cx="2293442" cy="1581155"/>
          </a:xfrm>
          <a:prstGeom prst="roundRect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Оплатить обучение. Собрать пакет документов на возмещение затрат</a:t>
            </a:r>
            <a:endParaRPr lang="ru-RU" sz="1600" dirty="0"/>
          </a:p>
        </p:txBody>
      </p:sp>
      <p:sp>
        <p:nvSpPr>
          <p:cNvPr id="59" name="Скругленный прямоугольник 58"/>
          <p:cNvSpPr/>
          <p:nvPr/>
        </p:nvSpPr>
        <p:spPr>
          <a:xfrm>
            <a:off x="8425358" y="3590920"/>
            <a:ext cx="2137867" cy="1581155"/>
          </a:xfrm>
          <a:prstGeom prst="roundRect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Подать пакет документов на возмещение затрат. Получить возмещение</a:t>
            </a:r>
            <a:endParaRPr lang="ru-RU" sz="1600" dirty="0"/>
          </a:p>
        </p:txBody>
      </p:sp>
      <p:pic>
        <p:nvPicPr>
          <p:cNvPr id="62" name="Рисунок 6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08" y="1095601"/>
            <a:ext cx="10058400" cy="2322333"/>
          </a:xfrm>
          <a:prstGeom prst="rect">
            <a:avLst/>
          </a:prstGeom>
        </p:spPr>
      </p:pic>
      <p:sp>
        <p:nvSpPr>
          <p:cNvPr id="64" name="object 17"/>
          <p:cNvSpPr txBox="1"/>
          <p:nvPr/>
        </p:nvSpPr>
        <p:spPr>
          <a:xfrm>
            <a:off x="1016585" y="6451655"/>
            <a:ext cx="5623206" cy="274123"/>
          </a:xfrm>
          <a:prstGeom prst="rect">
            <a:avLst/>
          </a:prstGeom>
        </p:spPr>
        <p:txBody>
          <a:bodyPr vert="horz" wrap="square" lIns="0" tIns="17472" rIns="0" bIns="0" rtlCol="0">
            <a:spAutoFit/>
          </a:bodyPr>
          <a:lstStyle/>
          <a:p>
            <a:pPr marL="473840" lvl="1">
              <a:lnSpc>
                <a:spcPts val="2000"/>
              </a:lnSpc>
            </a:pPr>
            <a:r>
              <a:rPr lang="ru-RU" sz="1200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ПРОГРАММА ПОДДЕРЖКИ КАДРОВ ДЛЯ СЕЛЬСКИХ ТЕРРИТОРИЙ</a:t>
            </a:r>
            <a:endParaRPr lang="ru-RU" sz="1200" b="1" dirty="0">
              <a:solidFill>
                <a:srgbClr val="FFC000"/>
              </a:solidFill>
              <a:latin typeface="Arial" panose="020B0604020202020204" pitchFamily="34" charset="0"/>
              <a:ea typeface="PT Sans" panose="020B0503020203020204" pitchFamily="34" charset="-5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9925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bject 61"/>
          <p:cNvSpPr txBox="1"/>
          <p:nvPr/>
        </p:nvSpPr>
        <p:spPr>
          <a:xfrm>
            <a:off x="11644514" y="6397370"/>
            <a:ext cx="485140" cy="371832"/>
          </a:xfrm>
          <a:prstGeom prst="rect">
            <a:avLst/>
          </a:prstGeom>
        </p:spPr>
        <p:txBody>
          <a:bodyPr vert="horz" wrap="square" lIns="0" tIns="43179" rIns="0" bIns="0" rtlCol="0">
            <a:spAutoFit/>
          </a:bodyPr>
          <a:lstStyle/>
          <a:p>
            <a:pPr marL="50799" algn="ctr">
              <a:spcBef>
                <a:spcPts val="339"/>
              </a:spcBef>
            </a:pPr>
            <a:fld id="{81D60167-4931-47E6-BA6A-407CBD079E47}" type="slidenum">
              <a:rPr sz="2133" spc="-7" dirty="0">
                <a:solidFill>
                  <a:srgbClr val="D9D9D9"/>
                </a:solidFill>
                <a:latin typeface="Arial Black"/>
                <a:cs typeface="Arial Black"/>
              </a:rPr>
              <a:pPr marL="50799" algn="ctr">
                <a:spcBef>
                  <a:spcPts val="339"/>
                </a:spcBef>
              </a:pPr>
              <a:t>6</a:t>
            </a:fld>
            <a:endParaRPr sz="2133" dirty="0">
              <a:latin typeface="Arial Black"/>
              <a:cs typeface="Arial Black"/>
            </a:endParaRPr>
          </a:p>
        </p:txBody>
      </p:sp>
      <p:sp>
        <p:nvSpPr>
          <p:cNvPr id="25" name="Text Box 57"/>
          <p:cNvSpPr txBox="1">
            <a:spLocks noChangeArrowheads="1"/>
          </p:cNvSpPr>
          <p:nvPr/>
        </p:nvSpPr>
        <p:spPr bwMode="auto">
          <a:xfrm>
            <a:off x="5909228" y="966166"/>
            <a:ext cx="6086248" cy="5396535"/>
          </a:xfrm>
          <a:prstGeom prst="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  <a:extLst/>
        </p:spPr>
        <p:txBody>
          <a:bodyPr lIns="72000" tIns="72000" rIns="72000" bIns="72000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90000"/>
              </a:lnSpc>
              <a:buNone/>
            </a:pPr>
            <a:r>
              <a:rPr lang="ru-RU" altLang="ru-RU" sz="1200" dirty="0" smtClean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(</a:t>
            </a:r>
            <a:r>
              <a:rPr lang="ru-RU" altLang="ru-RU" sz="1200" dirty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ст. 56 ФЗ «Об образовании»)</a:t>
            </a:r>
          </a:p>
          <a:p>
            <a:pPr>
              <a:lnSpc>
                <a:spcPct val="90000"/>
              </a:lnSpc>
              <a:buNone/>
            </a:pPr>
            <a:endParaRPr lang="ru-RU" altLang="ru-RU" sz="1200" dirty="0">
              <a:solidFill>
                <a:srgbClr val="525256"/>
              </a:solidFill>
              <a:latin typeface="Arial" panose="020B0604020202020204" pitchFamily="34" charset="0"/>
              <a:ea typeface="PT Sans" panose="020B0503020203020204" pitchFamily="34" charset="-52"/>
              <a:cs typeface="Arial" panose="020B0604020202020204" pitchFamily="34" charset="0"/>
            </a:endParaRPr>
          </a:p>
          <a:p>
            <a:pPr algn="just">
              <a:lnSpc>
                <a:spcPct val="90000"/>
              </a:lnSpc>
              <a:spcAft>
                <a:spcPts val="1200"/>
              </a:spcAft>
              <a:buNone/>
            </a:pPr>
            <a:r>
              <a:rPr lang="ru-RU" altLang="ru-RU" sz="1200" dirty="0" smtClean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            	</a:t>
            </a:r>
            <a:r>
              <a:rPr lang="ru-RU" altLang="ru-RU" sz="12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Стороны</a:t>
            </a:r>
            <a:r>
              <a:rPr lang="ru-RU" altLang="ru-RU" sz="1200" b="1" dirty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: </a:t>
            </a:r>
            <a:r>
              <a:rPr lang="ru-RU" altLang="ru-RU" sz="1200" dirty="0" smtClean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поступающий </a:t>
            </a:r>
            <a:r>
              <a:rPr lang="ru-RU" altLang="ru-RU" sz="1200" dirty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на обучение по образовательной программе </a:t>
            </a:r>
            <a:r>
              <a:rPr lang="ru-RU" altLang="ru-RU" sz="1200" dirty="0" smtClean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	(</a:t>
            </a:r>
            <a:r>
              <a:rPr lang="ru-RU" altLang="ru-RU" sz="1200" dirty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среднего профессионального/высшего образования)/</a:t>
            </a:r>
            <a:r>
              <a:rPr lang="ru-RU" altLang="ru-RU" sz="1200" dirty="0" smtClean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обучающийся, 	СХТП, </a:t>
            </a:r>
            <a:r>
              <a:rPr lang="ru-RU" altLang="ru-RU" sz="1200" dirty="0" smtClean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администрация  муниципального образования </a:t>
            </a:r>
            <a:br>
              <a:rPr lang="ru-RU" altLang="ru-RU" sz="1200" dirty="0" smtClean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</a:br>
            <a:r>
              <a:rPr lang="ru-RU" altLang="ru-RU" sz="1200" dirty="0" smtClean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                      и </a:t>
            </a:r>
            <a:r>
              <a:rPr lang="ru-RU" altLang="ru-RU" sz="1200" dirty="0" smtClean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*образовательная организация</a:t>
            </a:r>
          </a:p>
          <a:p>
            <a:pPr>
              <a:spcAft>
                <a:spcPts val="600"/>
              </a:spcAft>
              <a:buNone/>
            </a:pPr>
            <a:r>
              <a:rPr lang="ru-RU" sz="1200" b="1" dirty="0" smtClean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Обязанности </a:t>
            </a:r>
            <a:endParaRPr lang="ru-RU" sz="1200" b="1" dirty="0">
              <a:solidFill>
                <a:srgbClr val="525256"/>
              </a:solidFill>
              <a:latin typeface="Arial" panose="020B0604020202020204" pitchFamily="34" charset="0"/>
              <a:ea typeface="PT Sans" panose="020B0503020203020204" pitchFamily="34" charset="-52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buNone/>
            </a:pPr>
            <a:r>
              <a:rPr lang="ru-RU" altLang="ru-RU" sz="1200" b="1" dirty="0" smtClean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	 </a:t>
            </a:r>
            <a:r>
              <a:rPr lang="ru-RU" altLang="ru-RU" sz="12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Работодателя</a:t>
            </a:r>
            <a:r>
              <a:rPr lang="ru-RU" altLang="ru-RU" sz="12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: </a:t>
            </a:r>
            <a:endParaRPr lang="ru-RU" altLang="ru-RU" sz="1200" b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ea typeface="PT Sans" panose="020B0503020203020204" pitchFamily="34" charset="-52"/>
              <a:cs typeface="Arial" panose="020B0604020202020204" pitchFamily="34" charset="0"/>
            </a:endParaRPr>
          </a:p>
          <a:p>
            <a:pPr marL="285750" indent="-285750">
              <a:lnSpc>
                <a:spcPct val="90000"/>
              </a:lnSpc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altLang="ru-RU" sz="1200" dirty="0" smtClean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оплачивать </a:t>
            </a:r>
            <a:r>
              <a:rPr lang="ru-RU" altLang="ru-RU" sz="1200" dirty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обучение и </a:t>
            </a:r>
            <a:r>
              <a:rPr lang="ru-RU" altLang="ru-RU" sz="1200" dirty="0" smtClean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предоставлять стимулирующие </a:t>
            </a:r>
            <a:r>
              <a:rPr lang="ru-RU" altLang="ru-RU" sz="1200" dirty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выплаты (стипендию, оплату места проживания, проезда, дополнительных платных образовательных </a:t>
            </a:r>
            <a:r>
              <a:rPr lang="ru-RU" altLang="ru-RU" sz="1200" dirty="0" smtClean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услуг)</a:t>
            </a:r>
          </a:p>
          <a:p>
            <a:pPr marL="285750" indent="-285750">
              <a:lnSpc>
                <a:spcPct val="90000"/>
              </a:lnSpc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200" dirty="0" smtClean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обеспечивать трудоустройство </a:t>
            </a:r>
            <a:endParaRPr lang="ru-RU" sz="1200" dirty="0">
              <a:solidFill>
                <a:srgbClr val="525256"/>
              </a:solidFill>
              <a:latin typeface="Arial" panose="020B0604020202020204" pitchFamily="34" charset="0"/>
              <a:ea typeface="PT Sans" panose="020B0503020203020204" pitchFamily="34" charset="-52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buNone/>
            </a:pPr>
            <a:r>
              <a:rPr lang="ru-RU" altLang="ru-RU" sz="1200" b="1" dirty="0" smtClean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	 </a:t>
            </a:r>
            <a:r>
              <a:rPr lang="ru-RU" altLang="ru-RU" sz="12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Студента</a:t>
            </a:r>
            <a:r>
              <a:rPr lang="ru-RU" altLang="ru-RU" sz="12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:</a:t>
            </a:r>
            <a:endParaRPr lang="ru-RU" altLang="ru-RU" sz="1200" b="1" dirty="0">
              <a:solidFill>
                <a:srgbClr val="525256"/>
              </a:solidFill>
              <a:latin typeface="Arial" panose="020B0604020202020204" pitchFamily="34" charset="0"/>
              <a:ea typeface="PT Sans" panose="020B0503020203020204" pitchFamily="34" charset="-52"/>
              <a:cs typeface="Arial" panose="020B0604020202020204" pitchFamily="34" charset="0"/>
            </a:endParaRPr>
          </a:p>
          <a:p>
            <a:pPr marL="285750" indent="-285750">
              <a:lnSpc>
                <a:spcPct val="90000"/>
              </a:lnSpc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200" dirty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осваивать образовательную программу</a:t>
            </a:r>
          </a:p>
          <a:p>
            <a:pPr marL="285750" indent="-285750">
              <a:lnSpc>
                <a:spcPct val="90000"/>
              </a:lnSpc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200" dirty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осуществлять </a:t>
            </a:r>
            <a:r>
              <a:rPr lang="ru-RU" sz="1200" dirty="0" smtClean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трудовую деятельность </a:t>
            </a:r>
            <a:r>
              <a:rPr lang="ru-RU" sz="1200" dirty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в </a:t>
            </a:r>
            <a:r>
              <a:rPr lang="ru-RU" sz="1200" dirty="0" smtClean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течении </a:t>
            </a:r>
            <a:r>
              <a:rPr lang="ru-RU" sz="1200" dirty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3 лет </a:t>
            </a:r>
          </a:p>
          <a:p>
            <a:pPr>
              <a:lnSpc>
                <a:spcPct val="90000"/>
              </a:lnSpc>
              <a:buNone/>
            </a:pPr>
            <a:endParaRPr lang="ru-RU" altLang="ru-RU" sz="1200" dirty="0">
              <a:solidFill>
                <a:srgbClr val="525256"/>
              </a:solidFill>
              <a:latin typeface="Arial" panose="020B0604020202020204" pitchFamily="34" charset="0"/>
              <a:ea typeface="PT Sans" panose="020B0503020203020204" pitchFamily="34" charset="-52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buNone/>
            </a:pPr>
            <a:r>
              <a:rPr lang="ru-RU" altLang="ru-RU" sz="12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 	Предупреждение </a:t>
            </a:r>
            <a:r>
              <a:rPr lang="ru-RU" altLang="ru-RU" sz="12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рисков:</a:t>
            </a:r>
          </a:p>
          <a:p>
            <a:pPr marL="285750" indent="-285750">
              <a:lnSpc>
                <a:spcPct val="90000"/>
              </a:lnSpc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200" dirty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Работодатель может запрашивать образовательную организацию о результатах освоения обучающимся образовательной </a:t>
            </a:r>
            <a:r>
              <a:rPr lang="ru-RU" sz="1200" dirty="0" smtClean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программы;</a:t>
            </a:r>
            <a:endParaRPr lang="ru-RU" sz="1200" dirty="0">
              <a:solidFill>
                <a:srgbClr val="525256"/>
              </a:solidFill>
              <a:latin typeface="Arial" panose="020B0604020202020204" pitchFamily="34" charset="0"/>
              <a:ea typeface="PT Sans" panose="020B0503020203020204" pitchFamily="34" charset="-52"/>
              <a:cs typeface="Arial" panose="020B0604020202020204" pitchFamily="34" charset="0"/>
            </a:endParaRPr>
          </a:p>
          <a:p>
            <a:pPr marL="285750" indent="-285750">
              <a:lnSpc>
                <a:spcPct val="90000"/>
              </a:lnSpc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200" dirty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В случае неисполнения своих обязанностей обучающийся обязан возместить СХТП расходы по </a:t>
            </a:r>
            <a:r>
              <a:rPr lang="ru-RU" sz="1200" dirty="0" smtClean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договору;</a:t>
            </a:r>
            <a:endParaRPr lang="ru-RU" sz="1200" dirty="0">
              <a:solidFill>
                <a:srgbClr val="525256"/>
              </a:solidFill>
              <a:latin typeface="Arial" panose="020B0604020202020204" pitchFamily="34" charset="0"/>
              <a:ea typeface="PT Sans" panose="020B0503020203020204" pitchFamily="34" charset="-52"/>
              <a:cs typeface="Arial" panose="020B0604020202020204" pitchFamily="34" charset="0"/>
            </a:endParaRPr>
          </a:p>
          <a:p>
            <a:pPr marL="285750" indent="-285750">
              <a:lnSpc>
                <a:spcPct val="90000"/>
              </a:lnSpc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200" dirty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В случае неисполнения своих обязанностей СХТП обязан выплатить компенсацию обучающемуся в размере трехкратной среднемесячной начисленной заработной платы в соответствующем </a:t>
            </a:r>
            <a:r>
              <a:rPr lang="ru-RU" sz="1200" dirty="0" smtClean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регионе</a:t>
            </a:r>
          </a:p>
          <a:p>
            <a:pPr>
              <a:lnSpc>
                <a:spcPct val="90000"/>
              </a:lnSpc>
              <a:buNone/>
            </a:pPr>
            <a:endParaRPr lang="ru-RU" sz="1200" dirty="0">
              <a:solidFill>
                <a:srgbClr val="525256"/>
              </a:solidFill>
              <a:latin typeface="Arial" panose="020B0604020202020204" pitchFamily="34" charset="0"/>
              <a:ea typeface="PT Sans" panose="020B0503020203020204" pitchFamily="34" charset="-52"/>
              <a:cs typeface="Arial" panose="020B0604020202020204" pitchFamily="34" charset="0"/>
            </a:endParaRPr>
          </a:p>
          <a:p>
            <a:pPr>
              <a:buNone/>
            </a:pPr>
            <a:r>
              <a:rPr lang="ru-RU" sz="1200" dirty="0" smtClean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*Типовая </a:t>
            </a:r>
            <a:r>
              <a:rPr lang="ru-RU" sz="1200" dirty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форма договора утверждена постановлением Правительства РФ от 13.10.2020 № 1681</a:t>
            </a:r>
            <a:endParaRPr lang="ru-RU" altLang="ru-RU" sz="1200" dirty="0">
              <a:solidFill>
                <a:srgbClr val="525256"/>
              </a:solidFill>
              <a:latin typeface="Arial" panose="020B0604020202020204" pitchFamily="34" charset="0"/>
              <a:ea typeface="PT Sans" panose="020B0503020203020204" pitchFamily="34" charset="-52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buNone/>
            </a:pPr>
            <a:endParaRPr lang="ru-RU" altLang="ru-RU" sz="1100" dirty="0">
              <a:solidFill>
                <a:srgbClr val="525256"/>
              </a:solidFill>
              <a:latin typeface="Arial Nova Light" panose="020B0304020202020204" pitchFamily="34" charset="0"/>
              <a:ea typeface="PT Sans" panose="020B0503020203020204" pitchFamily="34" charset="-52"/>
              <a:cs typeface="Times New Roman" panose="02020603050405020304" pitchFamily="18" charset="0"/>
            </a:endParaRPr>
          </a:p>
        </p:txBody>
      </p:sp>
      <p:sp>
        <p:nvSpPr>
          <p:cNvPr id="26" name="Text Box 57"/>
          <p:cNvSpPr txBox="1">
            <a:spLocks noChangeArrowheads="1"/>
          </p:cNvSpPr>
          <p:nvPr/>
        </p:nvSpPr>
        <p:spPr bwMode="auto">
          <a:xfrm>
            <a:off x="665635" y="966166"/>
            <a:ext cx="4921129" cy="5396535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  <a:extLst/>
        </p:spPr>
        <p:txBody>
          <a:bodyPr lIns="72000" tIns="72000" rIns="72000" bIns="72000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90000"/>
              </a:lnSpc>
              <a:buNone/>
            </a:pPr>
            <a:r>
              <a:rPr lang="ru-RU" altLang="ru-RU" sz="1200" dirty="0" smtClean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является дополнительным </a:t>
            </a:r>
            <a:r>
              <a:rPr lang="ru-RU" altLang="ru-RU" sz="1200" dirty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к трудовому </a:t>
            </a:r>
            <a:r>
              <a:rPr lang="ru-RU" altLang="ru-RU" sz="1200" dirty="0" smtClean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(глава 32 Трудового кодекса Российской Федерации)</a:t>
            </a:r>
            <a:endParaRPr lang="ru-RU" altLang="ru-RU" sz="1200" dirty="0">
              <a:solidFill>
                <a:srgbClr val="525256"/>
              </a:solidFill>
              <a:latin typeface="Arial" panose="020B0604020202020204" pitchFamily="34" charset="0"/>
              <a:ea typeface="PT Sans" panose="020B0503020203020204" pitchFamily="34" charset="-52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buNone/>
            </a:pPr>
            <a:endParaRPr lang="ru-RU" altLang="ru-RU" sz="1200" dirty="0" smtClean="0">
              <a:solidFill>
                <a:srgbClr val="525256"/>
              </a:solidFill>
              <a:latin typeface="Arial" panose="020B0604020202020204" pitchFamily="34" charset="0"/>
              <a:ea typeface="PT Sans" panose="020B0503020203020204" pitchFamily="34" charset="-52"/>
              <a:cs typeface="Arial" panose="020B0604020202020204" pitchFamily="34" charset="0"/>
            </a:endParaRPr>
          </a:p>
          <a:p>
            <a:pPr>
              <a:buNone/>
            </a:pPr>
            <a:r>
              <a:rPr lang="ru-RU" altLang="ru-RU" sz="1200" dirty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 </a:t>
            </a:r>
            <a:r>
              <a:rPr lang="ru-RU" altLang="ru-RU" sz="1200" dirty="0" smtClean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           </a:t>
            </a:r>
            <a:r>
              <a:rPr lang="ru-RU" altLang="ru-RU" sz="1200" b="1" dirty="0" smtClean="0">
                <a:solidFill>
                  <a:srgbClr val="0F7535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Стороны</a:t>
            </a:r>
            <a:r>
              <a:rPr lang="ru-RU" altLang="ru-RU" sz="1200" dirty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: </a:t>
            </a:r>
            <a:r>
              <a:rPr lang="ru-RU" altLang="ru-RU" sz="1200" dirty="0" smtClean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работник и СХТП</a:t>
            </a:r>
          </a:p>
          <a:p>
            <a:pPr>
              <a:buNone/>
            </a:pPr>
            <a:endParaRPr lang="ru-RU" sz="1200" b="1" dirty="0" smtClean="0">
              <a:solidFill>
                <a:srgbClr val="525256"/>
              </a:solidFill>
              <a:latin typeface="Arial" panose="020B0604020202020204" pitchFamily="34" charset="0"/>
              <a:ea typeface="PT Sans" panose="020B0503020203020204" pitchFamily="34" charset="-52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  <a:buNone/>
            </a:pPr>
            <a:r>
              <a:rPr lang="ru-RU" sz="1200" b="1" dirty="0" smtClean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Обязанности </a:t>
            </a:r>
          </a:p>
          <a:p>
            <a:pPr>
              <a:buNone/>
            </a:pPr>
            <a:r>
              <a:rPr lang="ru-RU" sz="12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	</a:t>
            </a:r>
            <a:r>
              <a:rPr lang="ru-RU" sz="1200" b="1" dirty="0" smtClean="0">
                <a:solidFill>
                  <a:srgbClr val="0F7535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Работодателя</a:t>
            </a:r>
            <a:r>
              <a:rPr lang="ru-RU" sz="12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:</a:t>
            </a:r>
            <a:endParaRPr lang="ru-RU" sz="12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ea typeface="PT Sans" panose="020B0503020203020204" pitchFamily="34" charset="-52"/>
              <a:cs typeface="Arial" panose="020B0604020202020204" pitchFamily="34" charset="0"/>
            </a:endParaRP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200" dirty="0" smtClean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оплачивать </a:t>
            </a:r>
            <a:r>
              <a:rPr lang="ru-RU" sz="1200" dirty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обучение и другие расходы (стипендия, транспортные расходы, </a:t>
            </a:r>
            <a:r>
              <a:rPr lang="ru-RU" sz="1200" dirty="0" smtClean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проживание по договоренности);</a:t>
            </a:r>
            <a:endParaRPr lang="ru-RU" sz="1200" dirty="0">
              <a:solidFill>
                <a:srgbClr val="525256"/>
              </a:solidFill>
              <a:latin typeface="Arial" panose="020B0604020202020204" pitchFamily="34" charset="0"/>
              <a:ea typeface="PT Sans" panose="020B0503020203020204" pitchFamily="34" charset="-52"/>
              <a:cs typeface="Arial" panose="020B0604020202020204" pitchFamily="34" charset="0"/>
            </a:endParaRP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200" dirty="0" smtClean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обеспечивать </a:t>
            </a:r>
            <a:r>
              <a:rPr lang="ru-RU" sz="1200" dirty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возможность пройти </a:t>
            </a:r>
            <a:r>
              <a:rPr lang="ru-RU" sz="1200" dirty="0" smtClean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обучение</a:t>
            </a:r>
          </a:p>
          <a:p>
            <a:pPr marL="171450" indent="-171450"/>
            <a:endParaRPr lang="ru-RU" sz="1200" dirty="0">
              <a:solidFill>
                <a:srgbClr val="525256"/>
              </a:solidFill>
              <a:latin typeface="Arial" panose="020B0604020202020204" pitchFamily="34" charset="0"/>
              <a:ea typeface="PT Sans" panose="020B0503020203020204" pitchFamily="34" charset="-52"/>
              <a:cs typeface="Arial" panose="020B0604020202020204" pitchFamily="34" charset="0"/>
            </a:endParaRPr>
          </a:p>
          <a:p>
            <a:pPr>
              <a:buNone/>
            </a:pPr>
            <a:r>
              <a:rPr lang="ru-RU" sz="1200" b="1" dirty="0" smtClean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	</a:t>
            </a:r>
            <a:r>
              <a:rPr lang="ru-RU" sz="1200" b="1" dirty="0" smtClean="0">
                <a:solidFill>
                  <a:srgbClr val="0F7535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Работника</a:t>
            </a:r>
            <a:r>
              <a:rPr lang="ru-RU" sz="12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:</a:t>
            </a:r>
            <a:endParaRPr lang="ru-RU" sz="12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ea typeface="PT Sans" panose="020B0503020203020204" pitchFamily="34" charset="-52"/>
              <a:cs typeface="Arial" panose="020B0604020202020204" pitchFamily="34" charset="0"/>
            </a:endParaRP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200" dirty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пройти </a:t>
            </a:r>
            <a:r>
              <a:rPr lang="ru-RU" sz="1200" dirty="0" smtClean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обучение; </a:t>
            </a:r>
            <a:endParaRPr lang="ru-RU" sz="1200" dirty="0">
              <a:solidFill>
                <a:srgbClr val="525256"/>
              </a:solidFill>
              <a:latin typeface="Arial" panose="020B0604020202020204" pitchFamily="34" charset="0"/>
              <a:ea typeface="PT Sans" panose="020B0503020203020204" pitchFamily="34" charset="-52"/>
              <a:cs typeface="Arial" panose="020B0604020202020204" pitchFamily="34" charset="0"/>
            </a:endParaRP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200" dirty="0" smtClean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проработать </a:t>
            </a:r>
            <a:r>
              <a:rPr lang="ru-RU" sz="1200" dirty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по трудовому договору с работодателем в течение срока, установленного в ученическом договоре; срок ученичества; размер оплаты в период ученичества</a:t>
            </a:r>
            <a:r>
              <a:rPr lang="ru-RU" sz="1200" dirty="0" smtClean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.;</a:t>
            </a:r>
            <a:endParaRPr lang="ru-RU" sz="1200" dirty="0">
              <a:solidFill>
                <a:srgbClr val="525256"/>
              </a:solidFill>
              <a:latin typeface="Arial" panose="020B0604020202020204" pitchFamily="34" charset="0"/>
              <a:ea typeface="PT Sans" panose="020B0503020203020204" pitchFamily="34" charset="-52"/>
              <a:cs typeface="Arial" panose="020B0604020202020204" pitchFamily="34" charset="0"/>
            </a:endParaRP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200" i="1" dirty="0" smtClean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может </a:t>
            </a:r>
            <a:r>
              <a:rPr lang="ru-RU" sz="1200" i="1" dirty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полностью освобождаться от работы/ иметь сокращенный рабочий день</a:t>
            </a:r>
          </a:p>
          <a:p>
            <a:pPr>
              <a:buNone/>
            </a:pPr>
            <a:endParaRPr lang="ru-RU" sz="1200" dirty="0" smtClean="0">
              <a:solidFill>
                <a:srgbClr val="525256"/>
              </a:solidFill>
              <a:latin typeface="Arial" panose="020B0604020202020204" pitchFamily="34" charset="0"/>
              <a:ea typeface="PT Sans" panose="020B0503020203020204" pitchFamily="34" charset="-52"/>
              <a:cs typeface="Arial" panose="020B0604020202020204" pitchFamily="34" charset="0"/>
            </a:endParaRPr>
          </a:p>
          <a:p>
            <a:pPr>
              <a:buNone/>
            </a:pPr>
            <a:r>
              <a:rPr lang="ru-RU" sz="12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	</a:t>
            </a:r>
            <a:r>
              <a:rPr lang="ru-RU" sz="1200" b="1" dirty="0" smtClean="0">
                <a:solidFill>
                  <a:srgbClr val="0F7535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Предупреждение</a:t>
            </a:r>
            <a:r>
              <a:rPr lang="ru-RU" sz="12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 </a:t>
            </a:r>
            <a:r>
              <a:rPr lang="ru-RU" sz="1200" b="1" dirty="0">
                <a:solidFill>
                  <a:srgbClr val="0F7535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рисков</a:t>
            </a:r>
            <a:r>
              <a:rPr lang="ru-RU" sz="1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:</a:t>
            </a:r>
          </a:p>
          <a:p>
            <a:pPr marL="285750" indent="-285750">
              <a:lnSpc>
                <a:spcPct val="90000"/>
              </a:lnSpc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200" dirty="0" smtClean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работодатель </a:t>
            </a:r>
            <a:r>
              <a:rPr lang="ru-RU" sz="1200" dirty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может запрашивать образовательную организацию о результатах освоения обучающимся образовательной </a:t>
            </a:r>
            <a:r>
              <a:rPr lang="ru-RU" sz="1200" dirty="0" smtClean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программы;</a:t>
            </a:r>
          </a:p>
          <a:p>
            <a:pPr marL="285750" indent="-285750">
              <a:lnSpc>
                <a:spcPct val="90000"/>
              </a:lnSpc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200" dirty="0" smtClean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в </a:t>
            </a:r>
            <a:r>
              <a:rPr lang="ru-RU" sz="1200" dirty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случае неисполнения своих обязанностей обучающийся обязан возместить СХТП расходы по договору</a:t>
            </a:r>
          </a:p>
          <a:p>
            <a:pPr>
              <a:lnSpc>
                <a:spcPct val="90000"/>
              </a:lnSpc>
              <a:buNone/>
            </a:pPr>
            <a:endParaRPr lang="ru-RU" altLang="ru-RU" sz="1050" dirty="0">
              <a:solidFill>
                <a:srgbClr val="525256"/>
              </a:solidFill>
              <a:latin typeface="Arial Nova Light" panose="020B0304020202020204" pitchFamily="34" charset="0"/>
              <a:ea typeface="PT Sans" panose="020B0503020203020204" pitchFamily="34" charset="-52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buNone/>
            </a:pPr>
            <a:endParaRPr lang="ru-RU" altLang="ru-RU" sz="1050" dirty="0">
              <a:solidFill>
                <a:srgbClr val="525256"/>
              </a:solidFill>
              <a:latin typeface="Arial Nova Light" panose="020B0304020202020204" pitchFamily="34" charset="0"/>
              <a:ea typeface="PT Sans" panose="020B0503020203020204" pitchFamily="34" charset="-52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buNone/>
            </a:pPr>
            <a:endParaRPr lang="ru-RU" altLang="ru-RU" sz="1050" dirty="0">
              <a:solidFill>
                <a:srgbClr val="525256"/>
              </a:solidFill>
              <a:latin typeface="Arial Nova Light" panose="020B0304020202020204" pitchFamily="34" charset="0"/>
              <a:ea typeface="PT Sans" panose="020B0503020203020204" pitchFamily="34" charset="-52"/>
              <a:cs typeface="Times New Roman" panose="02020603050405020304" pitchFamily="18" charset="0"/>
            </a:endParaRPr>
          </a:p>
        </p:txBody>
      </p:sp>
      <p:pic>
        <p:nvPicPr>
          <p:cNvPr id="27" name="object 16"/>
          <p:cNvPicPr/>
          <p:nvPr/>
        </p:nvPicPr>
        <p:blipFill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69397" y="1550668"/>
            <a:ext cx="404952" cy="288095"/>
          </a:xfrm>
          <a:prstGeom prst="rect">
            <a:avLst/>
          </a:prstGeom>
        </p:spPr>
      </p:pic>
      <p:pic>
        <p:nvPicPr>
          <p:cNvPr id="28" name="object 16"/>
          <p:cNvPicPr/>
          <p:nvPr/>
        </p:nvPicPr>
        <p:blipFill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217568" y="1550669"/>
            <a:ext cx="404952" cy="288095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48C0B334-DCAC-4FD0-AE97-5FED7DAC250B}"/>
              </a:ext>
            </a:extLst>
          </p:cNvPr>
          <p:cNvSpPr txBox="1"/>
          <p:nvPr/>
        </p:nvSpPr>
        <p:spPr>
          <a:xfrm>
            <a:off x="971873" y="687893"/>
            <a:ext cx="3600400" cy="306179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F7535"/>
                </a:solidFill>
                <a:latin typeface="Arial Black" panose="020B0A04020102020204" pitchFamily="34" charset="0"/>
                <a:ea typeface="PT Sans" panose="020B0503020203020204" pitchFamily="34" charset="-52"/>
                <a:cs typeface="Times New Roman" panose="02020603050405020304" pitchFamily="18" charset="0"/>
              </a:rPr>
              <a:t>УЧЕНИЧЕСКИЙ ДОГОВОР</a:t>
            </a:r>
            <a:endParaRPr lang="ru-RU" sz="1400" dirty="0">
              <a:solidFill>
                <a:srgbClr val="0F7535"/>
              </a:solidFill>
              <a:latin typeface="Arial Black" panose="020B0A04020102020204" pitchFamily="34" charset="0"/>
              <a:ea typeface="PT Sans" panose="020B0503020203020204" pitchFamily="34" charset="-52"/>
              <a:cs typeface="Times New Roman" panose="02020603050405020304" pitchFamily="18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48C0B334-DCAC-4FD0-AE97-5FED7DAC250B}"/>
              </a:ext>
            </a:extLst>
          </p:cNvPr>
          <p:cNvSpPr txBox="1"/>
          <p:nvPr/>
        </p:nvSpPr>
        <p:spPr>
          <a:xfrm>
            <a:off x="6876528" y="692854"/>
            <a:ext cx="3924821" cy="306179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  <a:ea typeface="PT Sans" panose="020B0503020203020204" pitchFamily="34" charset="-52"/>
                <a:cs typeface="Times New Roman" panose="02020603050405020304" pitchFamily="18" charset="0"/>
              </a:rPr>
              <a:t>ДОГОВОР ЦЕЛЕВОГО ОБУЧЕНИЯ</a:t>
            </a:r>
            <a:endParaRPr lang="ru-RU" sz="1400" dirty="0">
              <a:solidFill>
                <a:schemeClr val="accent5">
                  <a:lumMod val="75000"/>
                </a:schemeClr>
              </a:solidFill>
              <a:latin typeface="Arial Black" panose="020B0A04020102020204" pitchFamily="34" charset="0"/>
              <a:ea typeface="PT Sans" panose="020B0503020203020204" pitchFamily="34" charset="-52"/>
              <a:cs typeface="Times New Roman" panose="02020603050405020304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622520" y="4187537"/>
            <a:ext cx="360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</a:rPr>
              <a:t>!</a:t>
            </a:r>
            <a:endParaRPr lang="ru-RU" sz="2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378044" y="4941608"/>
            <a:ext cx="360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F7535"/>
                </a:solidFill>
              </a:rPr>
              <a:t>!</a:t>
            </a:r>
            <a:endParaRPr lang="ru-RU" sz="2000" b="1" dirty="0">
              <a:solidFill>
                <a:srgbClr val="0F7535"/>
              </a:solidFill>
            </a:endParaRPr>
          </a:p>
        </p:txBody>
      </p:sp>
      <p:pic>
        <p:nvPicPr>
          <p:cNvPr id="39" name="Рисунок 3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6725952" y="3459596"/>
            <a:ext cx="161358" cy="195386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8684" y="2535862"/>
            <a:ext cx="238626" cy="164294"/>
          </a:xfrm>
          <a:prstGeom prst="rect">
            <a:avLst/>
          </a:prstGeom>
        </p:spPr>
      </p:pic>
      <p:cxnSp>
        <p:nvCxnSpPr>
          <p:cNvPr id="15" name="Прямая соединительная линия 14"/>
          <p:cNvCxnSpPr/>
          <p:nvPr/>
        </p:nvCxnSpPr>
        <p:spPr>
          <a:xfrm>
            <a:off x="246849" y="511528"/>
            <a:ext cx="94107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1407742" y="3372506"/>
            <a:ext cx="161358" cy="195386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2551" y="2326526"/>
            <a:ext cx="238626" cy="164294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48C0B334-DCAC-4FD0-AE97-5FED7DAC250B}"/>
              </a:ext>
            </a:extLst>
          </p:cNvPr>
          <p:cNvSpPr txBox="1"/>
          <p:nvPr/>
        </p:nvSpPr>
        <p:spPr>
          <a:xfrm>
            <a:off x="629643" y="137186"/>
            <a:ext cx="10752731" cy="460067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ru-RU" sz="2400" dirty="0" smtClean="0">
                <a:solidFill>
                  <a:srgbClr val="FFC000"/>
                </a:solidFill>
                <a:latin typeface="Arial Black" panose="020B0A04020102020204" pitchFamily="34" charset="0"/>
                <a:ea typeface="PT Sans" panose="020B0503020203020204" pitchFamily="34" charset="-52"/>
                <a:cs typeface="Times New Roman" panose="02020603050405020304" pitchFamily="18" charset="0"/>
              </a:rPr>
              <a:t>Договоры на обучение</a:t>
            </a:r>
            <a:endParaRPr lang="ru-RU" sz="2400" dirty="0">
              <a:solidFill>
                <a:srgbClr val="FFC000"/>
              </a:solidFill>
              <a:latin typeface="Arial Black" panose="020B0A04020102020204" pitchFamily="34" charset="0"/>
              <a:ea typeface="PT Sans" panose="020B0503020203020204" pitchFamily="34" charset="-52"/>
              <a:cs typeface="Times New Roman" panose="02020603050405020304" pitchFamily="18" charset="0"/>
            </a:endParaRPr>
          </a:p>
        </p:txBody>
      </p:sp>
      <p:sp>
        <p:nvSpPr>
          <p:cNvPr id="19" name="object 17"/>
          <p:cNvSpPr txBox="1"/>
          <p:nvPr/>
        </p:nvSpPr>
        <p:spPr>
          <a:xfrm>
            <a:off x="816560" y="6451655"/>
            <a:ext cx="5623206" cy="274123"/>
          </a:xfrm>
          <a:prstGeom prst="rect">
            <a:avLst/>
          </a:prstGeom>
        </p:spPr>
        <p:txBody>
          <a:bodyPr vert="horz" wrap="square" lIns="0" tIns="17472" rIns="0" bIns="0" rtlCol="0">
            <a:spAutoFit/>
          </a:bodyPr>
          <a:lstStyle/>
          <a:p>
            <a:pPr marL="473840" lvl="1">
              <a:lnSpc>
                <a:spcPts val="2000"/>
              </a:lnSpc>
            </a:pPr>
            <a:r>
              <a:rPr lang="ru-RU" sz="1200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ПРОГРАММА ПОДДЕРЖКИ КАДРОВ ДЛЯ СЕЛЬСКИХ ТЕРРИТОРИЙ</a:t>
            </a:r>
            <a:endParaRPr lang="ru-RU" sz="1200" b="1" dirty="0">
              <a:solidFill>
                <a:srgbClr val="FFC000"/>
              </a:solidFill>
              <a:latin typeface="Arial" panose="020B0604020202020204" pitchFamily="34" charset="0"/>
              <a:ea typeface="PT Sans" panose="020B0503020203020204" pitchFamily="34" charset="-5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5178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ject 61"/>
          <p:cNvSpPr txBox="1"/>
          <p:nvPr/>
        </p:nvSpPr>
        <p:spPr>
          <a:xfrm>
            <a:off x="11644514" y="6397370"/>
            <a:ext cx="485140" cy="371832"/>
          </a:xfrm>
          <a:prstGeom prst="rect">
            <a:avLst/>
          </a:prstGeom>
        </p:spPr>
        <p:txBody>
          <a:bodyPr vert="horz" wrap="square" lIns="0" tIns="43179" rIns="0" bIns="0" rtlCol="0">
            <a:spAutoFit/>
          </a:bodyPr>
          <a:lstStyle/>
          <a:p>
            <a:pPr marL="50799" algn="ctr">
              <a:spcBef>
                <a:spcPts val="339"/>
              </a:spcBef>
            </a:pPr>
            <a:fld id="{81D60167-4931-47E6-BA6A-407CBD079E47}" type="slidenum">
              <a:rPr sz="2133" spc="-7" dirty="0">
                <a:solidFill>
                  <a:srgbClr val="D9D9D9"/>
                </a:solidFill>
                <a:latin typeface="Arial Black"/>
                <a:cs typeface="Arial Black"/>
              </a:rPr>
              <a:pPr marL="50799" algn="ctr">
                <a:spcBef>
                  <a:spcPts val="339"/>
                </a:spcBef>
              </a:pPr>
              <a:t>7</a:t>
            </a:fld>
            <a:endParaRPr sz="2133" dirty="0">
              <a:latin typeface="Arial Black"/>
              <a:cs typeface="Arial Black"/>
            </a:endParaRPr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>
            <a:off x="246849" y="597253"/>
            <a:ext cx="94107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48C0B334-DCAC-4FD0-AE97-5FED7DAC250B}"/>
              </a:ext>
            </a:extLst>
          </p:cNvPr>
          <p:cNvSpPr txBox="1"/>
          <p:nvPr/>
        </p:nvSpPr>
        <p:spPr>
          <a:xfrm>
            <a:off x="629643" y="137186"/>
            <a:ext cx="10752731" cy="460067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ru-RU" sz="2400" dirty="0" smtClean="0">
                <a:solidFill>
                  <a:srgbClr val="1C8944"/>
                </a:solidFill>
                <a:latin typeface="Arial Black" panose="020B0A04020102020204" pitchFamily="34" charset="0"/>
                <a:ea typeface="PT Sans" panose="020B0503020203020204" pitchFamily="34" charset="-52"/>
                <a:cs typeface="Times New Roman" panose="02020603050405020304" pitchFamily="18" charset="0"/>
              </a:rPr>
              <a:t>Этапы прохождения программы. </a:t>
            </a:r>
            <a:r>
              <a:rPr lang="ru-RU" sz="2400" dirty="0" smtClean="0">
                <a:solidFill>
                  <a:schemeClr val="accent3">
                    <a:lumMod val="75000"/>
                  </a:schemeClr>
                </a:solidFill>
                <a:latin typeface="Arial Black" panose="020B0A04020102020204" pitchFamily="34" charset="0"/>
                <a:ea typeface="PT Sans" panose="020B0503020203020204" pitchFamily="34" charset="-52"/>
                <a:cs typeface="Times New Roman" panose="02020603050405020304" pitchFamily="18" charset="0"/>
              </a:rPr>
              <a:t>Прохождение практики</a:t>
            </a:r>
            <a:endParaRPr lang="ru-RU" sz="2400" dirty="0">
              <a:solidFill>
                <a:schemeClr val="accent3">
                  <a:lumMod val="75000"/>
                </a:schemeClr>
              </a:solidFill>
              <a:latin typeface="Arial Black" panose="020B0A04020102020204" pitchFamily="34" charset="0"/>
              <a:ea typeface="PT Sans" panose="020B0503020203020204" pitchFamily="34" charset="-52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711704" y="5470941"/>
            <a:ext cx="7010974" cy="80155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108000">
            <a:spAutoFit/>
          </a:bodyPr>
          <a:lstStyle/>
          <a:p>
            <a:pPr marL="171450" indent="-171450">
              <a:lnSpc>
                <a:spcPct val="70000"/>
              </a:lnSpc>
              <a:buFont typeface="Wingdings" panose="05000000000000000000" pitchFamily="2" charset="2"/>
              <a:buChar char="Ø"/>
            </a:pPr>
            <a:r>
              <a:rPr lang="ru-RU" altLang="ru-RU" sz="1200" dirty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Срочный трудовой договор по правилам </a:t>
            </a:r>
            <a:r>
              <a:rPr lang="ru-RU" altLang="ru-RU" sz="1200" dirty="0" smtClean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ТК РФ заключается на </a:t>
            </a:r>
            <a:r>
              <a:rPr lang="ru-RU" altLang="ru-RU" sz="1200" dirty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время прохождения практики</a:t>
            </a:r>
          </a:p>
          <a:p>
            <a:pPr marL="171450" indent="-171450">
              <a:lnSpc>
                <a:spcPct val="70000"/>
              </a:lnSpc>
              <a:buFont typeface="Wingdings" panose="05000000000000000000" pitchFamily="2" charset="2"/>
              <a:buChar char="Ø"/>
            </a:pPr>
            <a:endParaRPr lang="ru-RU" altLang="ru-RU" sz="1200" dirty="0">
              <a:solidFill>
                <a:srgbClr val="525256"/>
              </a:solidFill>
              <a:latin typeface="Arial" panose="020B0604020202020204" pitchFamily="34" charset="0"/>
              <a:ea typeface="PT Sans" panose="020B0503020203020204" pitchFamily="34" charset="-52"/>
              <a:cs typeface="Arial" panose="020B0604020202020204" pitchFamily="34" charset="0"/>
            </a:endParaRPr>
          </a:p>
          <a:p>
            <a:pPr marL="171450" indent="-171450">
              <a:lnSpc>
                <a:spcPct val="70000"/>
              </a:lnSpc>
              <a:buFont typeface="Wingdings" panose="05000000000000000000" pitchFamily="2" charset="2"/>
              <a:buChar char="Ø"/>
            </a:pPr>
            <a:r>
              <a:rPr lang="ru-RU" altLang="ru-RU" sz="1200" dirty="0" smtClean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Устанавливается </a:t>
            </a:r>
            <a:r>
              <a:rPr lang="ru-RU" altLang="ru-RU" sz="1200" dirty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заработная плата в соответствии с занимаемой должностью</a:t>
            </a:r>
          </a:p>
          <a:p>
            <a:pPr marL="171450" indent="-171450">
              <a:lnSpc>
                <a:spcPct val="70000"/>
              </a:lnSpc>
              <a:buFont typeface="Wingdings" panose="05000000000000000000" pitchFamily="2" charset="2"/>
              <a:buChar char="Ø"/>
            </a:pPr>
            <a:endParaRPr lang="ru-RU" altLang="ru-RU" sz="1200" dirty="0">
              <a:solidFill>
                <a:srgbClr val="525256"/>
              </a:solidFill>
              <a:latin typeface="Arial" panose="020B0604020202020204" pitchFamily="34" charset="0"/>
              <a:ea typeface="PT Sans" panose="020B0503020203020204" pitchFamily="34" charset="-52"/>
              <a:cs typeface="Arial" panose="020B0604020202020204" pitchFamily="34" charset="0"/>
            </a:endParaRPr>
          </a:p>
          <a:p>
            <a:pPr marL="171450" indent="-171450">
              <a:lnSpc>
                <a:spcPct val="70000"/>
              </a:lnSpc>
              <a:buFont typeface="Wingdings" panose="05000000000000000000" pitchFamily="2" charset="2"/>
              <a:buChar char="Ø"/>
            </a:pPr>
            <a:r>
              <a:rPr lang="ru-RU" altLang="ru-RU" sz="1200" dirty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Могут быть компенсированы расходы на проживание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88373" y="3341538"/>
            <a:ext cx="1984662" cy="2020167"/>
          </a:xfrm>
          <a:prstGeom prst="roundRect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/>
              <a:t>Узнать условия Программы в </a:t>
            </a:r>
            <a:r>
              <a:rPr lang="ru-RU" sz="1600" dirty="0" smtClean="0"/>
              <a:t>министерстве </a:t>
            </a:r>
            <a:r>
              <a:rPr lang="ru-RU" sz="1600" dirty="0"/>
              <a:t>сельского </a:t>
            </a:r>
            <a:r>
              <a:rPr lang="ru-RU" sz="1600" dirty="0" smtClean="0"/>
              <a:t>хозяйства и торговли Красноярского края</a:t>
            </a:r>
            <a:endParaRPr lang="ru-RU" sz="1600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228823" y="3341539"/>
            <a:ext cx="2090306" cy="2020167"/>
          </a:xfrm>
          <a:prstGeom prst="roundRect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Заключить трудовой договор с со студентом, пришедшим на практику</a:t>
            </a:r>
            <a:endParaRPr lang="ru-RU" sz="1600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640388" y="3341539"/>
            <a:ext cx="2421082" cy="2020167"/>
          </a:xfrm>
          <a:prstGeom prst="roundRect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Обговорить условия прохождения практики с образовательной организацией (при необходимости заключить соглашение)</a:t>
            </a:r>
            <a:endParaRPr lang="ru-RU" sz="1600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7486482" y="3341535"/>
            <a:ext cx="2400300" cy="2020171"/>
          </a:xfrm>
          <a:prstGeom prst="roundRect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Оплатить заработную плату практиканту и/или оплатить его проживание.</a:t>
            </a:r>
            <a:endParaRPr lang="ru-RU" sz="1600" dirty="0"/>
          </a:p>
          <a:p>
            <a:pPr algn="ctr"/>
            <a:r>
              <a:rPr lang="ru-RU" sz="1600" dirty="0" smtClean="0"/>
              <a:t>Собрать пакет документов на возмещение затрат</a:t>
            </a:r>
            <a:endParaRPr lang="ru-RU" sz="1600" dirty="0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10054133" y="3341536"/>
            <a:ext cx="1832951" cy="2020170"/>
          </a:xfrm>
          <a:prstGeom prst="roundRect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Подать пакет документов на возмещение затрат. Получить возмещение</a:t>
            </a:r>
            <a:endParaRPr lang="ru-RU" sz="1600" dirty="0"/>
          </a:p>
        </p:txBody>
      </p:sp>
      <p:sp>
        <p:nvSpPr>
          <p:cNvPr id="23" name="object 17"/>
          <p:cNvSpPr txBox="1"/>
          <p:nvPr/>
        </p:nvSpPr>
        <p:spPr>
          <a:xfrm>
            <a:off x="1016585" y="6451655"/>
            <a:ext cx="5623206" cy="274123"/>
          </a:xfrm>
          <a:prstGeom prst="rect">
            <a:avLst/>
          </a:prstGeom>
        </p:spPr>
        <p:txBody>
          <a:bodyPr vert="horz" wrap="square" lIns="0" tIns="17472" rIns="0" bIns="0" rtlCol="0">
            <a:spAutoFit/>
          </a:bodyPr>
          <a:lstStyle/>
          <a:p>
            <a:pPr marL="473840" lvl="1">
              <a:lnSpc>
                <a:spcPts val="2000"/>
              </a:lnSpc>
            </a:pPr>
            <a:r>
              <a:rPr lang="ru-RU" sz="1200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ПРОГРАММА ПОДДЕРЖКИ КАДРОВ ДЛЯ СЕЛЬСКИХ ТЕРРИТОРИЙ</a:t>
            </a:r>
            <a:endParaRPr lang="ru-RU" sz="1200" b="1" dirty="0">
              <a:solidFill>
                <a:srgbClr val="FFC000"/>
              </a:solidFill>
              <a:latin typeface="Arial" panose="020B0604020202020204" pitchFamily="34" charset="0"/>
              <a:ea typeface="PT Sans" panose="020B0503020203020204" pitchFamily="34" charset="-52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643" y="726758"/>
            <a:ext cx="10953425" cy="2650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143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61"/>
          <p:cNvSpPr txBox="1"/>
          <p:nvPr/>
        </p:nvSpPr>
        <p:spPr>
          <a:xfrm>
            <a:off x="11644514" y="6397370"/>
            <a:ext cx="485140" cy="371832"/>
          </a:xfrm>
          <a:prstGeom prst="rect">
            <a:avLst/>
          </a:prstGeom>
        </p:spPr>
        <p:txBody>
          <a:bodyPr vert="horz" wrap="square" lIns="0" tIns="43179" rIns="0" bIns="0" rtlCol="0">
            <a:spAutoFit/>
          </a:bodyPr>
          <a:lstStyle/>
          <a:p>
            <a:pPr marL="50799" algn="ctr">
              <a:spcBef>
                <a:spcPts val="339"/>
              </a:spcBef>
            </a:pPr>
            <a:fld id="{81D60167-4931-47E6-BA6A-407CBD079E47}" type="slidenum">
              <a:rPr sz="2133" spc="-7" dirty="0">
                <a:solidFill>
                  <a:srgbClr val="D9D9D9"/>
                </a:solidFill>
                <a:latin typeface="Arial Black"/>
                <a:cs typeface="Arial Black"/>
              </a:rPr>
              <a:pPr marL="50799" algn="ctr">
                <a:spcBef>
                  <a:spcPts val="339"/>
                </a:spcBef>
              </a:pPr>
              <a:t>8</a:t>
            </a:fld>
            <a:endParaRPr sz="2133" dirty="0">
              <a:latin typeface="Arial Black"/>
              <a:cs typeface="Arial Black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037407" y="830825"/>
            <a:ext cx="10186515" cy="5064257"/>
          </a:xfrm>
          <a:prstGeom prst="rect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 tIns="72000" bIns="36000">
            <a:spAutoFit/>
          </a:bodyPr>
          <a:lstStyle/>
          <a:p>
            <a:pPr>
              <a:buNone/>
            </a:pPr>
            <a:r>
              <a:rPr lang="ru-RU" sz="1300" b="1" dirty="0" smtClean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	Определяются</a:t>
            </a:r>
            <a:r>
              <a:rPr lang="ru-RU" sz="1400" dirty="0" smtClean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:</a:t>
            </a:r>
          </a:p>
          <a:p>
            <a:pPr>
              <a:buNone/>
            </a:pPr>
            <a:endParaRPr lang="ru-RU" sz="1400" dirty="0" smtClean="0">
              <a:solidFill>
                <a:srgbClr val="525256"/>
              </a:solidFill>
              <a:latin typeface="Arial" panose="020B0604020202020204" pitchFamily="34" charset="0"/>
              <a:ea typeface="PT Sans" panose="020B0503020203020204" pitchFamily="34" charset="-52"/>
              <a:cs typeface="Arial" panose="020B0604020202020204" pitchFamily="34" charset="0"/>
            </a:endParaRPr>
          </a:p>
          <a:p>
            <a:pPr marL="742950" lvl="1" indent="-285750">
              <a:buClr>
                <a:schemeClr val="accent5"/>
              </a:buClr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образовательная </a:t>
            </a:r>
            <a:r>
              <a:rPr lang="ru-RU" sz="1400" dirty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программа (</a:t>
            </a:r>
            <a:r>
              <a:rPr lang="ru-RU" sz="1400" dirty="0" smtClean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программы);</a:t>
            </a:r>
          </a:p>
          <a:p>
            <a:pPr marL="742950" lvl="1" indent="-285750">
              <a:buClr>
                <a:schemeClr val="accent5"/>
              </a:buClr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компоненты </a:t>
            </a:r>
            <a:r>
              <a:rPr lang="ru-RU" sz="1400" dirty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образовательной программы, при </a:t>
            </a:r>
            <a:r>
              <a:rPr lang="ru-RU" sz="1400" dirty="0" smtClean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реализации которых </a:t>
            </a:r>
            <a:r>
              <a:rPr lang="ru-RU" sz="1400" dirty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организуется практическая </a:t>
            </a:r>
            <a:r>
              <a:rPr lang="ru-RU" sz="1400" dirty="0" smtClean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подготовка;</a:t>
            </a:r>
          </a:p>
          <a:p>
            <a:pPr marL="742950" lvl="1" indent="-285750">
              <a:buClr>
                <a:schemeClr val="accent5"/>
              </a:buClr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количество обучающихся; </a:t>
            </a:r>
          </a:p>
          <a:p>
            <a:pPr marL="742950" lvl="1" indent="-285750">
              <a:buClr>
                <a:schemeClr val="accent5"/>
              </a:buClr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сроки</a:t>
            </a:r>
            <a:endParaRPr lang="ru-RU" sz="1400" dirty="0">
              <a:solidFill>
                <a:srgbClr val="525256"/>
              </a:solidFill>
              <a:latin typeface="Arial" panose="020B0604020202020204" pitchFamily="34" charset="0"/>
              <a:ea typeface="PT Sans" panose="020B0503020203020204" pitchFamily="34" charset="-52"/>
              <a:cs typeface="Arial" panose="020B0604020202020204" pitchFamily="34" charset="0"/>
            </a:endParaRPr>
          </a:p>
          <a:p>
            <a:pPr>
              <a:buNone/>
            </a:pPr>
            <a:endParaRPr lang="ru-RU" sz="1400" dirty="0">
              <a:solidFill>
                <a:srgbClr val="525256"/>
              </a:solidFill>
              <a:latin typeface="Arial" panose="020B0604020202020204" pitchFamily="34" charset="0"/>
              <a:ea typeface="PT Sans" panose="020B0503020203020204" pitchFamily="34" charset="-52"/>
              <a:cs typeface="Arial" panose="020B0604020202020204" pitchFamily="34" charset="0"/>
            </a:endParaRPr>
          </a:p>
          <a:p>
            <a:pPr>
              <a:buNone/>
            </a:pPr>
            <a:r>
              <a:rPr lang="ru-RU" sz="1400" dirty="0" smtClean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	Образовательная </a:t>
            </a:r>
            <a:r>
              <a:rPr lang="ru-RU" sz="1400" dirty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организация </a:t>
            </a:r>
            <a:r>
              <a:rPr lang="ru-RU" sz="1400" dirty="0" smtClean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предоставляет </a:t>
            </a:r>
            <a:r>
              <a:rPr lang="ru-RU" sz="1400" dirty="0" err="1" smtClean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пофамильные</a:t>
            </a:r>
            <a:r>
              <a:rPr lang="ru-RU" sz="1400" dirty="0" smtClean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 списки</a:t>
            </a:r>
          </a:p>
          <a:p>
            <a:pPr>
              <a:buNone/>
            </a:pPr>
            <a:endParaRPr lang="ru-RU" sz="1400" dirty="0">
              <a:solidFill>
                <a:srgbClr val="525256"/>
              </a:solidFill>
              <a:latin typeface="Arial" panose="020B0604020202020204" pitchFamily="34" charset="0"/>
              <a:ea typeface="PT Sans" panose="020B0503020203020204" pitchFamily="34" charset="-52"/>
              <a:cs typeface="Arial" panose="020B0604020202020204" pitchFamily="34" charset="0"/>
            </a:endParaRPr>
          </a:p>
          <a:p>
            <a:pPr>
              <a:buNone/>
            </a:pPr>
            <a:r>
              <a:rPr lang="ru-RU" sz="1400" dirty="0" smtClean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	СХТП обеспечивает </a:t>
            </a:r>
            <a:r>
              <a:rPr lang="ru-RU" sz="1400" dirty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прохождение </a:t>
            </a:r>
            <a:r>
              <a:rPr lang="ru-RU" sz="1400" dirty="0" smtClean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практики</a:t>
            </a:r>
            <a:endParaRPr lang="ru-RU" sz="1400" dirty="0">
              <a:solidFill>
                <a:srgbClr val="525256"/>
              </a:solidFill>
              <a:latin typeface="Arial" panose="020B0604020202020204" pitchFamily="34" charset="0"/>
              <a:ea typeface="PT Sans" panose="020B0503020203020204" pitchFamily="34" charset="-52"/>
              <a:cs typeface="Arial" panose="020B0604020202020204" pitchFamily="34" charset="0"/>
            </a:endParaRPr>
          </a:p>
          <a:p>
            <a:pPr>
              <a:buNone/>
            </a:pPr>
            <a:endParaRPr lang="ru-RU" sz="1400" dirty="0">
              <a:solidFill>
                <a:srgbClr val="525256"/>
              </a:solidFill>
              <a:latin typeface="Arial" panose="020B0604020202020204" pitchFamily="34" charset="0"/>
              <a:ea typeface="PT Sans" panose="020B0503020203020204" pitchFamily="34" charset="-52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Практика</a:t>
            </a:r>
            <a:r>
              <a:rPr lang="ru-RU" sz="14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, наряду с учебными предметами, курсами, дисциплинами (модулями), является компонентом образовательной программы. </a:t>
            </a:r>
            <a:endParaRPr lang="ru-RU" sz="1400" dirty="0" smtClean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ea typeface="PT Sans" panose="020B0503020203020204" pitchFamily="34" charset="-52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Виды </a:t>
            </a:r>
            <a:r>
              <a:rPr lang="ru-RU" sz="14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практики и способы ее проведения определяются образовательной программой, утверждаемой образовательной организацией. </a:t>
            </a:r>
          </a:p>
          <a:p>
            <a:pPr>
              <a:buNone/>
            </a:pPr>
            <a:endParaRPr lang="ru-RU" sz="1400" dirty="0">
              <a:solidFill>
                <a:srgbClr val="525256"/>
              </a:solidFill>
              <a:latin typeface="Arial" panose="020B0604020202020204" pitchFamily="34" charset="0"/>
              <a:ea typeface="PT Sans" panose="020B0503020203020204" pitchFamily="34" charset="-52"/>
              <a:cs typeface="Arial" panose="020B0604020202020204" pitchFamily="34" charset="0"/>
            </a:endParaRPr>
          </a:p>
          <a:p>
            <a:pPr algn="just">
              <a:buNone/>
            </a:pPr>
            <a:r>
              <a:rPr lang="ru-RU" sz="1400" dirty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Реализация любого компонента образовательной программы, включая практику, может быть организована в форме практической подготовки. Проведение практической подготовки регулируется </a:t>
            </a:r>
            <a:r>
              <a:rPr lang="ru-RU" sz="1400" dirty="0" smtClean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Приказом </a:t>
            </a:r>
            <a:r>
              <a:rPr lang="ru-RU" sz="1400" dirty="0" err="1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Минобрнауки</a:t>
            </a:r>
            <a:r>
              <a:rPr lang="ru-RU" sz="1400" dirty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 России </a:t>
            </a:r>
            <a:r>
              <a:rPr lang="ru-RU" sz="1400" dirty="0" smtClean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№ </a:t>
            </a:r>
            <a:r>
              <a:rPr lang="ru-RU" sz="1400" dirty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885, </a:t>
            </a:r>
            <a:r>
              <a:rPr lang="ru-RU" sz="1400" dirty="0" err="1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Минпросвещения</a:t>
            </a:r>
            <a:r>
              <a:rPr lang="ru-RU" sz="1400" dirty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 России </a:t>
            </a:r>
            <a:r>
              <a:rPr lang="ru-RU" sz="1400" dirty="0" smtClean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№ </a:t>
            </a:r>
            <a:r>
              <a:rPr lang="ru-RU" sz="1400" dirty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390 от </a:t>
            </a:r>
            <a:r>
              <a:rPr lang="ru-RU" sz="1400" dirty="0" smtClean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05.08.2020, которым предусмотрена </a:t>
            </a:r>
            <a:r>
              <a:rPr lang="ru-RU" sz="1400" dirty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т</a:t>
            </a:r>
            <a:r>
              <a:rPr lang="ru-RU" sz="1400" dirty="0" smtClean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иповая </a:t>
            </a:r>
            <a:r>
              <a:rPr lang="ru-RU" sz="1400" dirty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форма договора </a:t>
            </a:r>
            <a:r>
              <a:rPr lang="ru-RU" sz="1400" dirty="0" smtClean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проведение </a:t>
            </a:r>
            <a:r>
              <a:rPr lang="ru-RU" sz="1400" dirty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практической подготовки.</a:t>
            </a:r>
          </a:p>
          <a:p>
            <a:pPr algn="just">
              <a:buNone/>
            </a:pPr>
            <a:endParaRPr lang="ru-RU" sz="1400" dirty="0" smtClean="0">
              <a:solidFill>
                <a:srgbClr val="525256"/>
              </a:solidFill>
              <a:latin typeface="Arial" panose="020B0604020202020204" pitchFamily="34" charset="0"/>
              <a:ea typeface="PT Sans" panose="020B0503020203020204" pitchFamily="34" charset="-52"/>
              <a:cs typeface="Arial" panose="020B0604020202020204" pitchFamily="34" charset="0"/>
            </a:endParaRPr>
          </a:p>
          <a:p>
            <a:pPr algn="just">
              <a:buNone/>
            </a:pPr>
            <a:r>
              <a:rPr lang="ru-RU" sz="1400" dirty="0" smtClean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Образовательная </a:t>
            </a:r>
            <a:r>
              <a:rPr lang="ru-RU" sz="1400" dirty="0">
                <a:solidFill>
                  <a:srgbClr val="525256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организация вправе утвердить положение о практике, а также положение о практической подготовке обучающихся, непротиворечащие нормам законодательства Российской Федерации об образовании </a:t>
            </a:r>
            <a:endParaRPr lang="ru-RU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5170" y="2733581"/>
            <a:ext cx="416641" cy="31286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140" y="2207760"/>
            <a:ext cx="502701" cy="433252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246849" y="597253"/>
            <a:ext cx="94107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8C0B334-DCAC-4FD0-AE97-5FED7DAC250B}"/>
              </a:ext>
            </a:extLst>
          </p:cNvPr>
          <p:cNvSpPr txBox="1"/>
          <p:nvPr/>
        </p:nvSpPr>
        <p:spPr>
          <a:xfrm>
            <a:off x="629643" y="137186"/>
            <a:ext cx="10752731" cy="460067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ru-RU" sz="2400" dirty="0" smtClean="0">
                <a:solidFill>
                  <a:srgbClr val="1C8944"/>
                </a:solidFill>
                <a:latin typeface="Arial Black" panose="020B0A04020102020204" pitchFamily="34" charset="0"/>
                <a:ea typeface="PT Sans" panose="020B0503020203020204" pitchFamily="34" charset="-52"/>
                <a:cs typeface="Times New Roman" panose="02020603050405020304" pitchFamily="18" charset="0"/>
              </a:rPr>
              <a:t>Договор о прохождении практики</a:t>
            </a:r>
            <a:endParaRPr lang="ru-RU" sz="2400" dirty="0">
              <a:solidFill>
                <a:schemeClr val="accent3">
                  <a:lumMod val="75000"/>
                </a:schemeClr>
              </a:solidFill>
              <a:latin typeface="Arial Black" panose="020B0A04020102020204" pitchFamily="34" charset="0"/>
              <a:ea typeface="PT Sans" panose="020B0503020203020204" pitchFamily="34" charset="-52"/>
              <a:cs typeface="Times New Roman" panose="02020603050405020304" pitchFamily="18" charset="0"/>
            </a:endParaRPr>
          </a:p>
        </p:txBody>
      </p:sp>
      <p:sp>
        <p:nvSpPr>
          <p:cNvPr id="9" name="object 17"/>
          <p:cNvSpPr txBox="1"/>
          <p:nvPr/>
        </p:nvSpPr>
        <p:spPr>
          <a:xfrm>
            <a:off x="1016585" y="6451655"/>
            <a:ext cx="5623206" cy="274123"/>
          </a:xfrm>
          <a:prstGeom prst="rect">
            <a:avLst/>
          </a:prstGeom>
        </p:spPr>
        <p:txBody>
          <a:bodyPr vert="horz" wrap="square" lIns="0" tIns="17472" rIns="0" bIns="0" rtlCol="0">
            <a:spAutoFit/>
          </a:bodyPr>
          <a:lstStyle/>
          <a:p>
            <a:pPr marL="473840" lvl="1">
              <a:lnSpc>
                <a:spcPts val="2000"/>
              </a:lnSpc>
            </a:pPr>
            <a:r>
              <a:rPr lang="ru-RU" sz="1200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ПРОГРАММА ПОДДЕРЖКИ КАДРОВ ДЛЯ СЕЛЬСКИХ ТЕРРИТОРИЙ</a:t>
            </a:r>
            <a:endParaRPr lang="ru-RU" sz="1200" b="1" dirty="0">
              <a:solidFill>
                <a:srgbClr val="FFC000"/>
              </a:solidFill>
              <a:latin typeface="Arial" panose="020B0604020202020204" pitchFamily="34" charset="0"/>
              <a:ea typeface="PT Sans" panose="020B0503020203020204" pitchFamily="34" charset="-5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636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object 61"/>
          <p:cNvSpPr txBox="1"/>
          <p:nvPr/>
        </p:nvSpPr>
        <p:spPr>
          <a:xfrm>
            <a:off x="11644514" y="6397370"/>
            <a:ext cx="485140" cy="371832"/>
          </a:xfrm>
          <a:prstGeom prst="rect">
            <a:avLst/>
          </a:prstGeom>
        </p:spPr>
        <p:txBody>
          <a:bodyPr vert="horz" wrap="square" lIns="0" tIns="43179" rIns="0" bIns="0" rtlCol="0">
            <a:spAutoFit/>
          </a:bodyPr>
          <a:lstStyle/>
          <a:p>
            <a:pPr marL="50799" algn="ctr">
              <a:spcBef>
                <a:spcPts val="339"/>
              </a:spcBef>
            </a:pPr>
            <a:fld id="{81D60167-4931-47E6-BA6A-407CBD079E47}" type="slidenum">
              <a:rPr sz="2133" spc="-7" dirty="0">
                <a:solidFill>
                  <a:srgbClr val="D9D9D9"/>
                </a:solidFill>
                <a:latin typeface="Arial Black"/>
                <a:cs typeface="Arial Black"/>
              </a:rPr>
              <a:pPr marL="50799" algn="ctr">
                <a:spcBef>
                  <a:spcPts val="339"/>
                </a:spcBef>
              </a:pPr>
              <a:t>9</a:t>
            </a:fld>
            <a:endParaRPr sz="2133" dirty="0">
              <a:latin typeface="Arial Black"/>
              <a:cs typeface="Arial Black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1085884" y="682445"/>
            <a:ext cx="9099251" cy="1463272"/>
          </a:xfrm>
          <a:prstGeom prst="rect">
            <a:avLst/>
          </a:prstGeom>
        </p:spPr>
        <p:txBody>
          <a:bodyPr wrap="square" tIns="108000">
            <a:spAutoFit/>
          </a:bodyPr>
          <a:lstStyle/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ru-RU" sz="1400" b="1" dirty="0" smtClean="0">
                <a:solidFill>
                  <a:srgbClr val="080808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Заявление;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ru-RU" sz="1400" b="1" dirty="0" smtClean="0">
                <a:solidFill>
                  <a:srgbClr val="080808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Справка-расчет;</a:t>
            </a:r>
            <a:endParaRPr lang="ru-RU" sz="1400" b="1" dirty="0">
              <a:solidFill>
                <a:srgbClr val="080808"/>
              </a:solidFill>
              <a:latin typeface="Arial" panose="020B0604020202020204" pitchFamily="34" charset="0"/>
              <a:ea typeface="PT Sans" panose="020B0503020203020204" pitchFamily="34" charset="-52"/>
              <a:cs typeface="Arial" panose="020B0604020202020204" pitchFamily="34" charset="0"/>
            </a:endParaRP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ru-RU" sz="1400" b="1" dirty="0">
                <a:solidFill>
                  <a:srgbClr val="080808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Справка налогового органа об отсутствии неисполненной обязанности по уплате налогов, сборов, страховых взносов, пеней, штрафов, </a:t>
            </a:r>
            <a:r>
              <a:rPr lang="ru-RU" sz="1400" b="1" dirty="0" smtClean="0">
                <a:solidFill>
                  <a:srgbClr val="080808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процентов;</a:t>
            </a:r>
            <a:endParaRPr lang="ru-RU" sz="1400" b="1" dirty="0">
              <a:solidFill>
                <a:srgbClr val="080808"/>
              </a:solidFill>
              <a:latin typeface="Arial" panose="020B0604020202020204" pitchFamily="34" charset="0"/>
              <a:ea typeface="PT Sans" panose="020B0503020203020204" pitchFamily="34" charset="-52"/>
              <a:cs typeface="Arial" panose="020B0604020202020204" pitchFamily="34" charset="0"/>
            </a:endParaRPr>
          </a:p>
          <a:p>
            <a:pPr marL="0" lvl="1">
              <a:spcAft>
                <a:spcPts val="600"/>
              </a:spcAft>
            </a:pPr>
            <a:r>
              <a:rPr lang="ru-RU" sz="1400" b="1" dirty="0">
                <a:solidFill>
                  <a:srgbClr val="080808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4. Согласие на обработку персональных данных (по каждому студенту)</a:t>
            </a:r>
          </a:p>
        </p:txBody>
      </p:sp>
      <p:pic>
        <p:nvPicPr>
          <p:cNvPr id="37" name="Рисунок 3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5135" y="597253"/>
            <a:ext cx="1275485" cy="957793"/>
          </a:xfrm>
          <a:prstGeom prst="rect">
            <a:avLst/>
          </a:prstGeom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246849" y="597253"/>
            <a:ext cx="94107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48C0B334-DCAC-4FD0-AE97-5FED7DAC250B}"/>
              </a:ext>
            </a:extLst>
          </p:cNvPr>
          <p:cNvSpPr txBox="1"/>
          <p:nvPr/>
        </p:nvSpPr>
        <p:spPr>
          <a:xfrm>
            <a:off x="629643" y="137186"/>
            <a:ext cx="10752731" cy="460067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ru-RU" sz="2400" b="1" dirty="0" smtClean="0">
                <a:solidFill>
                  <a:srgbClr val="0F7535"/>
                </a:solidFill>
                <a:latin typeface="Arial Black" panose="020B0A04020102020204" pitchFamily="34" charset="0"/>
                <a:ea typeface="PT Sans" panose="020B0503020203020204" pitchFamily="34" charset="-52"/>
                <a:cs typeface="Times New Roman" panose="02020603050405020304" pitchFamily="18" charset="0"/>
              </a:rPr>
              <a:t>Примерный перечень </a:t>
            </a:r>
            <a:r>
              <a:rPr lang="ru-RU" sz="2400" b="1" dirty="0">
                <a:solidFill>
                  <a:srgbClr val="0F7535"/>
                </a:solidFill>
                <a:latin typeface="Arial Black" panose="020B0A04020102020204" pitchFamily="34" charset="0"/>
                <a:ea typeface="PT Sans" panose="020B0503020203020204" pitchFamily="34" charset="-52"/>
                <a:cs typeface="Times New Roman" panose="02020603050405020304" pitchFamily="18" charset="0"/>
              </a:rPr>
              <a:t>документов для </a:t>
            </a:r>
            <a:r>
              <a:rPr lang="ru-RU" sz="2400" b="1" dirty="0" smtClean="0">
                <a:solidFill>
                  <a:srgbClr val="0F7535"/>
                </a:solidFill>
                <a:latin typeface="Arial Black" panose="020B0A04020102020204" pitchFamily="34" charset="0"/>
                <a:ea typeface="PT Sans" panose="020B0503020203020204" pitchFamily="34" charset="-52"/>
                <a:cs typeface="Times New Roman" panose="02020603050405020304" pitchFamily="18" charset="0"/>
              </a:rPr>
              <a:t>СХТП</a:t>
            </a:r>
            <a:endParaRPr lang="ru-RU" sz="2400" dirty="0">
              <a:solidFill>
                <a:srgbClr val="0F7535"/>
              </a:solidFill>
              <a:latin typeface="Arial Black" panose="020B0A04020102020204" pitchFamily="34" charset="0"/>
              <a:ea typeface="PT Sans" panose="020B0503020203020204" pitchFamily="34" charset="-52"/>
              <a:cs typeface="Times New Roman" panose="02020603050405020304" pitchFamily="18" charset="0"/>
            </a:endParaRPr>
          </a:p>
        </p:txBody>
      </p:sp>
      <p:sp>
        <p:nvSpPr>
          <p:cNvPr id="8" name="object 17"/>
          <p:cNvSpPr txBox="1"/>
          <p:nvPr/>
        </p:nvSpPr>
        <p:spPr>
          <a:xfrm>
            <a:off x="1016585" y="6451655"/>
            <a:ext cx="5623206" cy="274123"/>
          </a:xfrm>
          <a:prstGeom prst="rect">
            <a:avLst/>
          </a:prstGeom>
        </p:spPr>
        <p:txBody>
          <a:bodyPr vert="horz" wrap="square" lIns="0" tIns="17472" rIns="0" bIns="0" rtlCol="0">
            <a:spAutoFit/>
          </a:bodyPr>
          <a:lstStyle/>
          <a:p>
            <a:pPr marL="473840" lvl="1">
              <a:lnSpc>
                <a:spcPts val="2000"/>
              </a:lnSpc>
            </a:pPr>
            <a:r>
              <a:rPr lang="ru-RU" sz="1200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ПРОГРАММА ПОДДЕРЖКИ КАДРОВ ДЛЯ СЕЛЬСКИХ ТЕРРИТОРИЙ</a:t>
            </a:r>
            <a:endParaRPr lang="ru-RU" sz="1200" b="1" dirty="0">
              <a:solidFill>
                <a:srgbClr val="FFC000"/>
              </a:solidFill>
              <a:latin typeface="Arial" panose="020B0604020202020204" pitchFamily="34" charset="0"/>
              <a:ea typeface="PT Sans" panose="020B0503020203020204" pitchFamily="34" charset="-52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85884" y="2146269"/>
            <a:ext cx="4661773" cy="3556152"/>
          </a:xfrm>
          <a:prstGeom prst="rect">
            <a:avLst/>
          </a:prstGeom>
        </p:spPr>
        <p:txBody>
          <a:bodyPr wrap="square" tIns="108000">
            <a:spAutoFit/>
          </a:bodyPr>
          <a:lstStyle/>
          <a:p>
            <a:pPr>
              <a:spcAft>
                <a:spcPts val="600"/>
              </a:spcAft>
            </a:pPr>
            <a:r>
              <a:rPr lang="ru-RU" dirty="0" smtClean="0"/>
              <a:t>5. </a:t>
            </a: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Комплект документов, подтверждающих оплату труда и проживания </a:t>
            </a:r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студентов</a:t>
            </a:r>
            <a:b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</a:br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(</a:t>
            </a: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по каждому студенту</a:t>
            </a:r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):</a:t>
            </a:r>
          </a:p>
          <a:p>
            <a:pPr>
              <a:spcAft>
                <a:spcPts val="600"/>
              </a:spcAft>
            </a:pPr>
            <a:endParaRPr lang="ru-RU" sz="1400" b="1" dirty="0">
              <a:solidFill>
                <a:srgbClr val="080808"/>
              </a:solidFill>
              <a:latin typeface="Arial" panose="020B0604020202020204" pitchFamily="34" charset="0"/>
              <a:ea typeface="PT Sans" panose="020B0503020203020204" pitchFamily="34" charset="-52"/>
              <a:cs typeface="Arial" panose="020B0604020202020204" pitchFamily="34" charset="0"/>
            </a:endParaRP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rgbClr val="080808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Копии трудовых договоров;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rgbClr val="080808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Копии приказов о приеме на работу студента;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rgbClr val="080808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Копии договора о прохождении производственной практики;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rgbClr val="080808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Справки, </a:t>
            </a:r>
            <a:r>
              <a:rPr lang="ru-RU" sz="1400" b="1" dirty="0" smtClean="0">
                <a:solidFill>
                  <a:srgbClr val="080808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подтверждающие </a:t>
            </a:r>
            <a:r>
              <a:rPr lang="ru-RU" sz="1400" b="1" dirty="0">
                <a:solidFill>
                  <a:srgbClr val="080808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обучение;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080808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Копии </a:t>
            </a:r>
            <a:r>
              <a:rPr lang="ru-RU" sz="1400" b="1" dirty="0">
                <a:solidFill>
                  <a:srgbClr val="080808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договоров найма (поднайма) жилья;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rgbClr val="080808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Копии платежных документов, подтверждающих оплату труда и проживание студентов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323125" y="2184741"/>
            <a:ext cx="5590201" cy="3556152"/>
          </a:xfrm>
          <a:prstGeom prst="rect">
            <a:avLst/>
          </a:prstGeom>
        </p:spPr>
        <p:txBody>
          <a:bodyPr wrap="square" tIns="108000">
            <a:spAutoFit/>
          </a:bodyPr>
          <a:lstStyle/>
          <a:p>
            <a:pPr>
              <a:spcAft>
                <a:spcPts val="600"/>
              </a:spcAft>
            </a:pPr>
            <a:r>
              <a:rPr lang="ru-RU" dirty="0" smtClean="0"/>
              <a:t>6</a:t>
            </a: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. Комплект документов, подтверждающих затраты по ученическим договорам и по договорам о целевом обучении  (по каждому студенту</a:t>
            </a:r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):</a:t>
            </a:r>
          </a:p>
          <a:p>
            <a:pPr>
              <a:spcAft>
                <a:spcPts val="600"/>
              </a:spcAft>
            </a:pPr>
            <a:endParaRPr lang="ru-RU" sz="14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ea typeface="PT Sans" panose="020B0503020203020204" pitchFamily="34" charset="-52"/>
              <a:cs typeface="Arial" panose="020B0604020202020204" pitchFamily="34" charset="0"/>
            </a:endParaRP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080808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Копии </a:t>
            </a:r>
            <a:r>
              <a:rPr lang="ru-RU" sz="1400" b="1" dirty="0">
                <a:solidFill>
                  <a:srgbClr val="080808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трудовых договоров;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rgbClr val="080808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Копии ученических договоров;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rgbClr val="080808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Копии </a:t>
            </a:r>
            <a:r>
              <a:rPr lang="ru-RU" sz="1400" b="1" dirty="0" smtClean="0">
                <a:solidFill>
                  <a:srgbClr val="080808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договоров </a:t>
            </a:r>
            <a:r>
              <a:rPr lang="ru-RU" sz="1400" b="1" dirty="0">
                <a:solidFill>
                  <a:srgbClr val="080808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об образовании или </a:t>
            </a:r>
            <a:r>
              <a:rPr lang="ru-RU" sz="1400" b="1" dirty="0" smtClean="0">
                <a:solidFill>
                  <a:srgbClr val="080808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копии договоров </a:t>
            </a:r>
            <a:r>
              <a:rPr lang="ru-RU" sz="1400" b="1" dirty="0">
                <a:solidFill>
                  <a:srgbClr val="080808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о целевом обучении;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rgbClr val="080808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Копии дополнительных соглашений к </a:t>
            </a:r>
            <a:r>
              <a:rPr lang="ru-RU" sz="1400" b="1" dirty="0" smtClean="0">
                <a:solidFill>
                  <a:srgbClr val="080808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договорам </a:t>
            </a:r>
            <a:r>
              <a:rPr lang="ru-RU" sz="1400" b="1" dirty="0">
                <a:solidFill>
                  <a:srgbClr val="080808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об образовании </a:t>
            </a:r>
            <a:r>
              <a:rPr lang="ru-RU" sz="1400" b="1" dirty="0" smtClean="0">
                <a:solidFill>
                  <a:srgbClr val="080808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или </a:t>
            </a:r>
            <a:r>
              <a:rPr lang="ru-RU" sz="1400" b="1" dirty="0">
                <a:solidFill>
                  <a:srgbClr val="080808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к </a:t>
            </a:r>
            <a:r>
              <a:rPr lang="ru-RU" sz="1400" b="1" dirty="0" smtClean="0">
                <a:solidFill>
                  <a:srgbClr val="080808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договорам </a:t>
            </a:r>
            <a:r>
              <a:rPr lang="ru-RU" sz="1400" b="1" dirty="0">
                <a:solidFill>
                  <a:srgbClr val="080808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о целевом обучении;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rgbClr val="080808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Копии приказов или выписки из приказов о зачислении на обучение;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rgbClr val="080808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Копии документов, подтверждающих оплату обучения</a:t>
            </a:r>
          </a:p>
        </p:txBody>
      </p:sp>
    </p:spTree>
    <p:extLst>
      <p:ext uri="{BB962C8B-B14F-4D97-AF65-F5344CB8AC3E}">
        <p14:creationId xmlns:p14="http://schemas.microsoft.com/office/powerpoint/2010/main" val="1449174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Тема Office">
  <a:themeElements>
    <a:clrScheme name="Минсельхоз дефолт">
      <a:dk1>
        <a:srgbClr val="094E22"/>
      </a:dk1>
      <a:lt1>
        <a:sysClr val="window" lastClr="FFFFFF"/>
      </a:lt1>
      <a:dk2>
        <a:srgbClr val="149C46"/>
      </a:dk2>
      <a:lt2>
        <a:srgbClr val="FFFFFF"/>
      </a:lt2>
      <a:accent1>
        <a:srgbClr val="FFD558"/>
      </a:accent1>
      <a:accent2>
        <a:srgbClr val="FFFFD1"/>
      </a:accent2>
      <a:accent3>
        <a:srgbClr val="FFD6AD"/>
      </a:accent3>
      <a:accent4>
        <a:srgbClr val="6CC168"/>
      </a:accent4>
      <a:accent5>
        <a:srgbClr val="FF9933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10207</TotalTime>
  <Words>895</Words>
  <Application>Microsoft Office PowerPoint</Application>
  <PresentationFormat>Произвольный</PresentationFormat>
  <Paragraphs>173</Paragraphs>
  <Slides>12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5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2_Тема Office</vt:lpstr>
      <vt:lpstr>4_Тема Office</vt:lpstr>
      <vt:lpstr>5_Тема Office</vt:lpstr>
      <vt:lpstr>3_Тема Office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Soch</dc:creator>
  <cp:lastModifiedBy>Газенкампф Алла Карловна</cp:lastModifiedBy>
  <cp:revision>902</cp:revision>
  <cp:lastPrinted>2021-06-15T04:18:19Z</cp:lastPrinted>
  <dcterms:created xsi:type="dcterms:W3CDTF">2020-03-18T09:50:41Z</dcterms:created>
  <dcterms:modified xsi:type="dcterms:W3CDTF">2021-06-15T04:23:28Z</dcterms:modified>
</cp:coreProperties>
</file>